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82" r:id="rId5"/>
    <p:sldId id="285" r:id="rId6"/>
    <p:sldId id="257" r:id="rId7"/>
    <p:sldId id="258" r:id="rId8"/>
    <p:sldId id="259" r:id="rId9"/>
    <p:sldId id="260" r:id="rId10"/>
    <p:sldId id="286" r:id="rId11"/>
    <p:sldId id="287" r:id="rId12"/>
    <p:sldId id="261" r:id="rId13"/>
    <p:sldId id="281" r:id="rId14"/>
    <p:sldId id="295" r:id="rId15"/>
    <p:sldId id="291" r:id="rId16"/>
    <p:sldId id="292" r:id="rId17"/>
    <p:sldId id="262" r:id="rId18"/>
    <p:sldId id="283" r:id="rId19"/>
    <p:sldId id="280" r:id="rId20"/>
    <p:sldId id="288" r:id="rId21"/>
    <p:sldId id="267" r:id="rId22"/>
    <p:sldId id="268" r:id="rId23"/>
    <p:sldId id="270" r:id="rId24"/>
    <p:sldId id="269" r:id="rId25"/>
    <p:sldId id="289" r:id="rId26"/>
    <p:sldId id="264" r:id="rId27"/>
    <p:sldId id="265" r:id="rId28"/>
    <p:sldId id="290" r:id="rId29"/>
    <p:sldId id="266" r:id="rId30"/>
    <p:sldId id="271" r:id="rId31"/>
    <p:sldId id="277" r:id="rId32"/>
    <p:sldId id="293" r:id="rId33"/>
    <p:sldId id="272" r:id="rId34"/>
    <p:sldId id="294" r:id="rId35"/>
    <p:sldId id="273" r:id="rId36"/>
    <p:sldId id="284" r:id="rId37"/>
    <p:sldId id="274" r:id="rId38"/>
    <p:sldId id="275" r:id="rId39"/>
    <p:sldId id="27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80" d="100"/>
          <a:sy n="80" d="100"/>
        </p:scale>
        <p:origin x="9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  <a:prstGeom prst="rect">
            <a:avLst/>
          </a:prstGeo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  <a:prstGeom prst="rect">
            <a:avLst/>
          </a:prstGeo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  <a:prstGeom prst="rect">
            <a:avLst/>
          </a:prstGeo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  <a:prstGeom prst="rect">
            <a:avLst/>
          </a:prstGeo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  <a:prstGeom prst="rect">
            <a:avLst/>
          </a:prstGeo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  <a:prstGeom prst="rect">
            <a:avLst/>
          </a:prstGeo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E82598-2FFE-4412-99B9-25F850F6F22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93BC8D-5C52-45BA-8DC9-ADA0F388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lvl="0">
              <a:spcBef>
                <a:spcPct val="0"/>
              </a:spcBef>
              <a:buNone/>
            </a:pPr>
            <a:r>
              <a:rPr kumimoji="0" lang="en-US" sz="420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20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A.) Response A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B.) Response B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C.) Response C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D.) Response D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E.) Response E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12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1429" cap="flat" cmpd="sng" algn="ctr">
            <a:noFill/>
            <a:prstDash val="sysDash"/>
          </a:ln>
          <a:effectLst/>
          <a:extLst>
            <a:ext uri="{91240B29-F687-4F45-9708-019B960494DF}">
              <a14:hiddenLine xmlns:a14="http://schemas.microsoft.com/office/drawing/2010/main" w="11429" cap="flat" cmpd="sng" algn="ctr">
                <a:solidFill>
                  <a:schemeClr val="accent1">
                    <a:shade val="50000"/>
                  </a:schemeClr>
                </a:solidFill>
                <a:prstDash val="sysDash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5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1429" cap="flat" cmpd="sng" algn="ctr">
            <a:noFill/>
            <a:prstDash val="sysDash"/>
          </a:ln>
          <a:effectLst/>
          <a:extLst>
            <a:ext uri="{91240B29-F687-4F45-9708-019B960494DF}">
              <a14:hiddenLine xmlns:a14="http://schemas.microsoft.com/office/drawing/2010/main" w="11429" cap="flat" cmpd="sng" algn="ctr">
                <a:solidFill>
                  <a:schemeClr val="accent1">
                    <a:shade val="50000"/>
                  </a:schemeClr>
                </a:solidFill>
                <a:prstDash val="sysDash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6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2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5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6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9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_Pe4R9Myu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srNZb8WmlM" TargetMode="External"/><Relationship Id="rId2" Type="http://schemas.openxmlformats.org/officeDocument/2006/relationships/hyperlink" Target="https://www.youtube.com/watch?v=VHVd_ydoG8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_N24LAHcu1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_0qniLXa-o" TargetMode="External"/><Relationship Id="rId2" Type="http://schemas.openxmlformats.org/officeDocument/2006/relationships/hyperlink" Target="https://www.youtube.com/watch?v=7FeCOE4A9X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SioK_yONQ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ohBl7iRp3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XjANz9r5F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glancemagazine.com/files/6512/6505/0423/beer_bottle1.jpg&amp;imgrefurl=http://www.glancemagazine.com/index.php/glance/doo_of_the_moment/&amp;usg=__Vpk-OLfpsT90La86IP8pXgXHzzM=&amp;h=2518&amp;w=1505&amp;sz=314&amp;hl=en&amp;start=1&amp;zoom=1&amp;itbs=1&amp;tbnid=W1_PKLErJFgABM:&amp;tbnh=150&amp;tbnw=90&amp;prev=/images?q=bottle+of+beer&amp;hl=en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Alcohol</a:t>
            </a:r>
            <a:endParaRPr lang="en-US" sz="5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Long</a:t>
            </a:r>
            <a:r>
              <a:rPr lang="en-US" b="1" dirty="0" smtClean="0"/>
              <a:t>-term Effects pg. 568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 fontScale="77500" lnSpcReduction="20000"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Damage to </a:t>
            </a:r>
            <a:r>
              <a:rPr lang="en-US" sz="3600" b="1" dirty="0" smtClean="0"/>
              <a:t>brain cells </a:t>
            </a:r>
            <a:r>
              <a:rPr lang="en-US" b="1" dirty="0" smtClean="0"/>
              <a:t>and reduction of </a:t>
            </a:r>
            <a:r>
              <a:rPr lang="en-US" sz="3600" b="1" dirty="0" smtClean="0"/>
              <a:t>brain size</a:t>
            </a:r>
          </a:p>
          <a:p>
            <a:pPr lvl="0"/>
            <a:r>
              <a:rPr lang="en-US" sz="3600" b="1" u="sng" dirty="0" smtClean="0"/>
              <a:t>Hepatitis</a:t>
            </a:r>
            <a:r>
              <a:rPr lang="en-US" b="1" dirty="0" smtClean="0"/>
              <a:t>- </a:t>
            </a:r>
            <a:r>
              <a:rPr lang="en-US" b="1" u="sng" dirty="0" smtClean="0"/>
              <a:t>inflammation</a:t>
            </a:r>
            <a:r>
              <a:rPr lang="en-US" b="1" dirty="0" smtClean="0"/>
              <a:t> </a:t>
            </a:r>
            <a:r>
              <a:rPr lang="en-US" b="1" dirty="0"/>
              <a:t>or infection of the liver that can cause fever, a yellowing of the skin, weakness, and sometimes death.</a:t>
            </a:r>
            <a:endParaRPr lang="en-US" dirty="0"/>
          </a:p>
          <a:p>
            <a:pPr lvl="0"/>
            <a:r>
              <a:rPr lang="en-US" sz="3600" b="1" u="sng" dirty="0"/>
              <a:t>Cirrhosis</a:t>
            </a:r>
            <a:r>
              <a:rPr lang="en-US" b="1" dirty="0"/>
              <a:t>- </a:t>
            </a:r>
            <a:r>
              <a:rPr lang="en-US" b="1" u="sng" dirty="0" smtClean="0"/>
              <a:t>Hardening</a:t>
            </a:r>
            <a:r>
              <a:rPr lang="en-US" b="1" dirty="0" smtClean="0"/>
              <a:t> of the liver because liver </a:t>
            </a:r>
            <a:r>
              <a:rPr lang="en-US" b="1" dirty="0"/>
              <a:t>cells are permanently replaced with useless cells</a:t>
            </a:r>
            <a:r>
              <a:rPr lang="en-US" b="1" dirty="0" smtClean="0"/>
              <a:t>.  </a:t>
            </a:r>
            <a:endParaRPr lang="en-US" dirty="0"/>
          </a:p>
          <a:p>
            <a:pPr lvl="0"/>
            <a:r>
              <a:rPr lang="en-US" b="1" dirty="0"/>
              <a:t>Can increase a women’s risk of developing breast cancer.</a:t>
            </a:r>
            <a:endParaRPr lang="en-US" dirty="0"/>
          </a:p>
          <a:p>
            <a:pPr lvl="0"/>
            <a:r>
              <a:rPr lang="en-US" b="1" dirty="0"/>
              <a:t>Increases one’s chances of suffering cancers of the liver, esophagus, pharynx and larynx.</a:t>
            </a:r>
            <a:endParaRPr lang="en-US" dirty="0"/>
          </a:p>
          <a:p>
            <a:pPr lvl="0"/>
            <a:r>
              <a:rPr lang="en-US" b="1" dirty="0"/>
              <a:t>Damages the heart muscle and increases the chance for heart </a:t>
            </a:r>
            <a:r>
              <a:rPr lang="en-US" b="1" dirty="0" smtClean="0"/>
              <a:t>disease, heart attack or stroke.</a:t>
            </a:r>
            <a:endParaRPr lang="en-US" dirty="0"/>
          </a:p>
          <a:p>
            <a:pPr lvl="0"/>
            <a:r>
              <a:rPr lang="en-US" b="1" dirty="0"/>
              <a:t>Interrupts deep sleep</a:t>
            </a:r>
            <a:r>
              <a:rPr lang="en-US" dirty="0"/>
              <a:t>.</a:t>
            </a:r>
          </a:p>
          <a:p>
            <a:r>
              <a:rPr lang="en-US" dirty="0" smtClean="0"/>
              <a:t>Destruction of the pancreas which breaks down nutrients in foods.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Alcohol on the Human body and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https://www.youtube.com/watch?v=j_Pe4R9Myu4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Dangers of Alcohol Poisoning -- The Doctors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667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https://www.youtube.com/watch?v=VHVd_ydoG8s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105835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Binge Drinking Dangers</a:t>
            </a:r>
            <a:endParaRPr lang="en-US" u="sng" dirty="0" smtClean="0">
              <a:solidFill>
                <a:schemeClr val="accent2">
                  <a:lumMod val="60000"/>
                  <a:lumOff val="40000"/>
                </a:schemeClr>
              </a:solidFill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://www.youtube.com/watch?v=-srNZb8WmlM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45720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https://www.youtube.com/watch?v=_N24LAHcu1I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54280" y="4036806"/>
            <a:ext cx="356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Dangers of Binge Drinking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494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88064"/>
            <a:ext cx="5029200" cy="4361422"/>
          </a:xfrm>
        </p:spPr>
      </p:pic>
    </p:spTree>
    <p:extLst>
      <p:ext uri="{BB962C8B-B14F-4D97-AF65-F5344CB8AC3E}">
        <p14:creationId xmlns:p14="http://schemas.microsoft.com/office/powerpoint/2010/main" val="39437163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216" y="1882775"/>
            <a:ext cx="6483568" cy="4572000"/>
          </a:xfrm>
        </p:spPr>
      </p:pic>
    </p:spTree>
    <p:extLst>
      <p:ext uri="{BB962C8B-B14F-4D97-AF65-F5344CB8AC3E}">
        <p14:creationId xmlns:p14="http://schemas.microsoft.com/office/powerpoint/2010/main" val="26030834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Teenagers and Alcohol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b="1" dirty="0" smtClean="0"/>
              <a:t>I</a:t>
            </a:r>
            <a:r>
              <a:rPr lang="en-US" sz="3100" b="1" dirty="0"/>
              <a:t>. Drunken Driving</a:t>
            </a:r>
            <a:endParaRPr lang="en-US" sz="3100" dirty="0"/>
          </a:p>
          <a:p>
            <a:pPr lvl="0"/>
            <a:r>
              <a:rPr lang="en-US" sz="3100" b="1" dirty="0"/>
              <a:t>Among people up to age 34 in the U.S., motor vehicle accidents are the leading cause of death.</a:t>
            </a:r>
            <a:endParaRPr lang="en-US" sz="3100" dirty="0"/>
          </a:p>
          <a:p>
            <a:pPr lvl="0"/>
            <a:r>
              <a:rPr lang="en-US" sz="3100" b="1" dirty="0"/>
              <a:t>Approximately 1/3 of teenage deaths are the result of motor vehicle accidents.</a:t>
            </a:r>
            <a:endParaRPr lang="en-US" sz="3100" dirty="0"/>
          </a:p>
          <a:p>
            <a:pPr lvl="0"/>
            <a:r>
              <a:rPr lang="en-US" sz="3100" b="1" dirty="0"/>
              <a:t>There are things you can do to minimize your risk of getting involved in a drunken-driving accident.</a:t>
            </a:r>
            <a:endParaRPr lang="en-US" sz="3100" dirty="0"/>
          </a:p>
          <a:p>
            <a:pPr lvl="0"/>
            <a:r>
              <a:rPr lang="en-US" sz="3100" b="1" dirty="0"/>
              <a:t>Don’t drink.</a:t>
            </a:r>
            <a:endParaRPr lang="en-US" sz="3100" dirty="0"/>
          </a:p>
          <a:p>
            <a:pPr lvl="0"/>
            <a:r>
              <a:rPr lang="en-US" sz="3100" b="1" dirty="0"/>
              <a:t>Don’t accept a ride with anyone who has been drinking.</a:t>
            </a:r>
            <a:endParaRPr lang="en-US" sz="3100" dirty="0"/>
          </a:p>
          <a:p>
            <a:pPr lvl="0"/>
            <a:r>
              <a:rPr lang="en-US" sz="3100" b="1" dirty="0"/>
              <a:t>Show a parent the contract prepared by S.A.D.D. that guarantees that if called for a ride the parent will pick up their teenagers- no questions asked.</a:t>
            </a:r>
            <a:endParaRPr lang="en-US" sz="3100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does problem drinking harm people?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Phil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hlinkClick r:id="rId2"/>
            </a:endParaRPr>
          </a:p>
          <a:p>
            <a:pPr marL="64008" indent="0">
              <a:buNone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://www.youtube.com/watch?v=Q_0qniLXa-o</a:t>
            </a:r>
            <a:endParaRPr lang="en-US" sz="2000" dirty="0" smtClean="0">
              <a:hlinkClick r:id="rId2"/>
            </a:endParaRPr>
          </a:p>
          <a:p>
            <a:pPr marL="64008" indent="0">
              <a:buNone/>
            </a:pPr>
            <a:endParaRPr lang="en-US" dirty="0">
              <a:hlinkClick r:id="rId2"/>
            </a:endParaRPr>
          </a:p>
          <a:p>
            <a:pPr marL="64008" indent="0">
              <a:buNone/>
            </a:pP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www.youtube.com/watch?v=Q_0qniLXa-o</a:t>
            </a:r>
            <a:endParaRPr lang="en-US" sz="2000" dirty="0" smtClean="0"/>
          </a:p>
          <a:p>
            <a:pPr marL="64008" indent="0">
              <a:buNone/>
            </a:pPr>
            <a:endParaRPr lang="en-US" sz="2000" dirty="0"/>
          </a:p>
          <a:p>
            <a:pPr marL="64008" indent="0">
              <a:buNone/>
            </a:pP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www.youtube.com/watch?v=HSioK_yONQ4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2:  Choosing to live Alcohol-free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Psychological dependence</a:t>
            </a:r>
          </a:p>
          <a:p>
            <a:pPr lvl="1"/>
            <a:r>
              <a:rPr lang="en-US" dirty="0" smtClean="0"/>
              <a:t>Condition in which a person believes that a drug is needed in order to feel good or to function normally.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 smtClean="0"/>
              <a:t>Physiological dependence</a:t>
            </a:r>
          </a:p>
          <a:p>
            <a:pPr lvl="1"/>
            <a:r>
              <a:rPr lang="en-US" dirty="0" smtClean="0"/>
              <a:t>A condition in which the user has a chemical need for the drug.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dirty="0" smtClean="0"/>
              <a:t>Stages of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Abuse</a:t>
            </a:r>
          </a:p>
          <a:p>
            <a:r>
              <a:rPr lang="en-US" b="1" u="sng" dirty="0" smtClean="0"/>
              <a:t>Addiction</a:t>
            </a:r>
          </a:p>
          <a:p>
            <a:r>
              <a:rPr lang="en-US" b="1" u="sng" dirty="0" smtClean="0"/>
              <a:t>Alcoholism</a:t>
            </a:r>
            <a:r>
              <a:rPr lang="en-US" b="1" dirty="0" smtClean="0"/>
              <a:t>- </a:t>
            </a:r>
            <a:r>
              <a:rPr lang="en-US" b="1" dirty="0"/>
              <a:t>the state of being psychologically and physically addicted to alcohol. This is a disease like cancer or heart disease.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Lesson 1:  The Health Risks of Alcohol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alcohol use contribute to risky behaviors?</a:t>
            </a:r>
          </a:p>
          <a:p>
            <a:endParaRPr lang="en-US" dirty="0" smtClean="0"/>
          </a:p>
          <a:p>
            <a:r>
              <a:rPr lang="en-US" dirty="0" smtClean="0"/>
              <a:t>Why do you believe that drinking alcohol is against the law below the age of 21?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I.  Abuse</a:t>
            </a:r>
            <a:endParaRPr lang="en-US" dirty="0"/>
          </a:p>
          <a:p>
            <a:pPr lvl="0"/>
            <a:r>
              <a:rPr lang="en-US" b="1" dirty="0"/>
              <a:t>When a person who drinks alcohol can’t do so in moderation or at appropriate times</a:t>
            </a:r>
            <a:endParaRPr lang="en-US" dirty="0"/>
          </a:p>
          <a:p>
            <a:pPr lvl="0"/>
            <a:r>
              <a:rPr lang="en-US" b="1" dirty="0"/>
              <a:t>People who abuse alcohol regularly can suffer in many ways such as doing poorly in school or at their jobs.</a:t>
            </a:r>
            <a:endParaRPr lang="en-US" dirty="0"/>
          </a:p>
          <a:p>
            <a:pPr lvl="0"/>
            <a:r>
              <a:rPr lang="en-US" b="1" dirty="0"/>
              <a:t>Signs of alcohol abuse</a:t>
            </a:r>
            <a:endParaRPr lang="en-US" dirty="0"/>
          </a:p>
          <a:p>
            <a:pPr lvl="0"/>
            <a:r>
              <a:rPr lang="en-US" b="1" dirty="0"/>
              <a:t>Odor on the breath</a:t>
            </a:r>
            <a:endParaRPr lang="en-US" dirty="0"/>
          </a:p>
          <a:p>
            <a:pPr lvl="0"/>
            <a:r>
              <a:rPr lang="en-US" b="1" dirty="0"/>
              <a:t>Frequent absences</a:t>
            </a:r>
            <a:endParaRPr lang="en-US" dirty="0"/>
          </a:p>
          <a:p>
            <a:pPr lvl="0"/>
            <a:r>
              <a:rPr lang="en-US" b="1" dirty="0"/>
              <a:t>Intoxication</a:t>
            </a:r>
            <a:endParaRPr lang="en-US" dirty="0"/>
          </a:p>
          <a:p>
            <a:pPr lvl="0"/>
            <a:r>
              <a:rPr lang="en-US" b="1" dirty="0"/>
              <a:t>Loss of memory</a:t>
            </a:r>
            <a:endParaRPr lang="en-US" dirty="0"/>
          </a:p>
          <a:p>
            <a:pPr lvl="0"/>
            <a:r>
              <a:rPr lang="en-US" b="1" dirty="0"/>
              <a:t>Changes in peer-group associations and friendships. </a:t>
            </a:r>
            <a:endParaRPr lang="en-US" dirty="0"/>
          </a:p>
          <a:p>
            <a:pPr lvl="0"/>
            <a:r>
              <a:rPr lang="en-US" b="1" dirty="0"/>
              <a:t>Uncharacteristically passive or aggressive behavior.</a:t>
            </a:r>
            <a:endParaRPr lang="en-US" dirty="0"/>
          </a:p>
          <a:p>
            <a:pPr lvl="0"/>
            <a:r>
              <a:rPr lang="en-US" b="1" dirty="0"/>
              <a:t>Difficulty focusing, glazed eyes.</a:t>
            </a:r>
            <a:endParaRPr lang="en-US" dirty="0"/>
          </a:p>
          <a:p>
            <a:pPr lvl="0"/>
            <a:r>
              <a:rPr lang="en-US" b="1" dirty="0"/>
              <a:t>Decline in personal appearance or hygiene.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III. Addiction</a:t>
            </a:r>
            <a:endParaRPr lang="en-US" dirty="0"/>
          </a:p>
          <a:p>
            <a:pPr lvl="0"/>
            <a:r>
              <a:rPr lang="en-US" b="1" dirty="0"/>
              <a:t>Eventually the dependence need will become a physical dependence.</a:t>
            </a:r>
            <a:endParaRPr lang="en-US" dirty="0"/>
          </a:p>
          <a:p>
            <a:pPr lvl="0"/>
            <a:r>
              <a:rPr lang="en-US" b="1" dirty="0"/>
              <a:t>Teenagers can become dependant in as little as 1 to 2 years. It takes most adults 5-20 years of alcohol abuse to become addicted.</a:t>
            </a:r>
            <a:endParaRPr lang="en-US" dirty="0"/>
          </a:p>
          <a:p>
            <a:pPr lvl="0"/>
            <a:r>
              <a:rPr lang="en-US" b="1" dirty="0"/>
              <a:t>Causes of Alcoholism</a:t>
            </a:r>
            <a:endParaRPr lang="en-US" dirty="0"/>
          </a:p>
          <a:p>
            <a:pPr lvl="0"/>
            <a:r>
              <a:rPr lang="en-US" b="1" dirty="0"/>
              <a:t>Children of alcoholics are more likely than others to become alcoholics as well.</a:t>
            </a:r>
            <a:endParaRPr lang="en-US" dirty="0"/>
          </a:p>
          <a:p>
            <a:pPr lvl="0"/>
            <a:r>
              <a:rPr lang="en-US" b="1" dirty="0"/>
              <a:t>Alcoholism probably results from a combination of psychological, environmental, and physical fear.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II. </a:t>
            </a:r>
            <a:r>
              <a:rPr lang="en-US" b="1" u="sng" dirty="0"/>
              <a:t>Dependence</a:t>
            </a:r>
            <a:r>
              <a:rPr lang="en-US" b="1" dirty="0"/>
              <a:t>- People have a psychological need for alcohol to function properly.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each of the following factors influence alcohol use?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Media messages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Risks of Alcohol Use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Breaking </a:t>
            </a:r>
            <a:r>
              <a:rPr lang="en-US" b="1" dirty="0"/>
              <a:t>the Law</a:t>
            </a:r>
            <a:endParaRPr lang="en-US" dirty="0"/>
          </a:p>
          <a:p>
            <a:pPr lvl="0"/>
            <a:r>
              <a:rPr lang="en-US" b="1" dirty="0"/>
              <a:t>Drinking under the age of 21 can lead to arrest, a fine, or even a criminal record.</a:t>
            </a:r>
            <a:endParaRPr lang="en-US" dirty="0"/>
          </a:p>
          <a:p>
            <a:pPr lvl="0"/>
            <a:r>
              <a:rPr lang="en-US" b="1" dirty="0"/>
              <a:t>Driving while under the influence of alcohol is illegal for people of all ages</a:t>
            </a:r>
            <a:r>
              <a:rPr lang="en-US" b="1" dirty="0" smtClean="0"/>
              <a:t>.</a:t>
            </a:r>
          </a:p>
          <a:p>
            <a:pPr lvl="0">
              <a:buNone/>
            </a:pPr>
            <a:r>
              <a:rPr lang="en-US" b="1" dirty="0" smtClean="0"/>
              <a:t>Alcohol and Violence</a:t>
            </a:r>
          </a:p>
          <a:p>
            <a:pPr lvl="0">
              <a:buNone/>
            </a:pPr>
            <a:r>
              <a:rPr lang="en-US" b="1" dirty="0" smtClean="0"/>
              <a:t>Alcohol and Sexual Activity</a:t>
            </a:r>
          </a:p>
          <a:p>
            <a:pPr lvl="0">
              <a:buNone/>
            </a:pPr>
            <a:r>
              <a:rPr lang="en-US" b="1" dirty="0" smtClean="0"/>
              <a:t>Alcohol and the Family - high risk for:</a:t>
            </a:r>
          </a:p>
          <a:p>
            <a:pPr lvl="0">
              <a:buNone/>
            </a:pPr>
            <a:r>
              <a:rPr lang="en-US" b="1" dirty="0" smtClean="0"/>
              <a:t>	neglect, abuse or social isolation</a:t>
            </a:r>
          </a:p>
          <a:p>
            <a:pPr lvl="0">
              <a:buNone/>
            </a:pPr>
            <a:r>
              <a:rPr lang="en-US" b="1" dirty="0" smtClean="0"/>
              <a:t>	economic hardship</a:t>
            </a:r>
          </a:p>
          <a:p>
            <a:pPr lvl="0">
              <a:buNone/>
            </a:pPr>
            <a:r>
              <a:rPr lang="en-US" b="1" dirty="0" smtClean="0"/>
              <a:t>	personal use of alcohol use themselves</a:t>
            </a:r>
          </a:p>
          <a:p>
            <a:pPr lvl="0">
              <a:buNone/>
            </a:pPr>
            <a:r>
              <a:rPr lang="en-US" b="1" dirty="0" smtClean="0"/>
              <a:t>	mental illness or physical problems</a:t>
            </a:r>
          </a:p>
          <a:p>
            <a:pPr lvl="0">
              <a:buNone/>
            </a:pPr>
            <a:r>
              <a:rPr lang="en-US" b="1" dirty="0" smtClean="0"/>
              <a:t>Alcohol and School – suspended or expelled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Losing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Losing </a:t>
            </a:r>
            <a:r>
              <a:rPr lang="en-US" b="1" dirty="0"/>
              <a:t>Control</a:t>
            </a:r>
            <a:endParaRPr lang="en-US" dirty="0"/>
          </a:p>
          <a:p>
            <a:pPr lvl="0"/>
            <a:r>
              <a:rPr lang="en-US" b="1" dirty="0"/>
              <a:t>Teenagers who drink are more likely to engage in activities that conflict with their personal and parental values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Teens who drink are twice as likely to contract an STD as teens who do not drink.</a:t>
            </a:r>
            <a:endParaRPr lang="en-US" dirty="0"/>
          </a:p>
          <a:p>
            <a:pPr lvl="0"/>
            <a:r>
              <a:rPr lang="en-US" b="1" dirty="0"/>
              <a:t>These actions can result in conflicts with family and friends, unwanted pregnancies, STD’s, etc </a:t>
            </a:r>
            <a:r>
              <a:rPr lang="en-US" b="1" dirty="0" smtClean="0"/>
              <a:t>…..</a:t>
            </a:r>
          </a:p>
          <a:p>
            <a:pPr lvl="0"/>
            <a:r>
              <a:rPr lang="en-US" b="1" dirty="0" smtClean="0"/>
              <a:t>23 percent of sexually active teens use alcohol or other drugs before engaging in sexual activity.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DWI (Driving while intoxicate</a:t>
            </a:r>
          </a:p>
          <a:p>
            <a:r>
              <a:rPr lang="en-US" dirty="0" smtClean="0"/>
              <a:t>BAC greater that .08 percent is drunk driving</a:t>
            </a:r>
          </a:p>
          <a:p>
            <a:r>
              <a:rPr lang="en-US" dirty="0" smtClean="0"/>
              <a:t>Under 21, no acceptable BAC, since it’s illegal to use alcohol.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DUI (Driving under the influence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Standards </a:t>
            </a:r>
            <a:r>
              <a:rPr lang="en-US" b="1" dirty="0"/>
              <a:t>Set by Parents of Guardians</a:t>
            </a:r>
            <a:endParaRPr lang="en-US" dirty="0"/>
          </a:p>
          <a:p>
            <a:pPr>
              <a:buNone/>
            </a:pPr>
            <a:r>
              <a:rPr lang="en-US" b="1" dirty="0" smtClean="0"/>
              <a:t>An </a:t>
            </a:r>
            <a:r>
              <a:rPr lang="en-US" b="1" dirty="0"/>
              <a:t>Alcohol- Free Life- some people choose not to drink because they like being sober.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Saying </a:t>
            </a:r>
            <a:r>
              <a:rPr lang="en-US" b="1" dirty="0"/>
              <a:t>No Thanks</a:t>
            </a:r>
            <a:endParaRPr lang="en-US" dirty="0"/>
          </a:p>
          <a:p>
            <a:pPr lvl="0"/>
            <a:r>
              <a:rPr lang="en-US" b="1" dirty="0"/>
              <a:t>Saying No for Teens is often a matter of self-esteem.</a:t>
            </a:r>
            <a:endParaRPr lang="en-US" dirty="0"/>
          </a:p>
          <a:p>
            <a:pPr lvl="0"/>
            <a:r>
              <a:rPr lang="en-US" b="1" dirty="0"/>
              <a:t>There are many ways to say “no”, but in general, the less you make of it, the easier it’s going to be.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Fetal </a:t>
            </a:r>
            <a:r>
              <a:rPr lang="en-US" b="1" u="sng" dirty="0"/>
              <a:t>Alcohol Syndrome</a:t>
            </a:r>
            <a:r>
              <a:rPr lang="en-US" b="1" dirty="0"/>
              <a:t>- a set of birth defects that can occur when a pregnant woman drinks alcohol. These defects include low birth weight, mental retardation, facial deformities, and behavioral problems.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Living with Fetal Alcohol Syndrome (FAS)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https://www.youtube.com/watch?v=vohBl7iRp3oLiving </a:t>
            </a:r>
            <a:r>
              <a:rPr lang="en-US" sz="1800" dirty="0" smtClean="0">
                <a:hlinkClick r:id="rId2"/>
              </a:rPr>
              <a:t>with Fetal Alcohol Syndrome (FAS)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Ethanol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the type of alcohol in alcoholic beverages</a:t>
            </a:r>
          </a:p>
          <a:p>
            <a:pPr lvl="1"/>
            <a:r>
              <a:rPr lang="en-US" dirty="0" smtClean="0"/>
              <a:t>Is a powerful and addictive drug</a:t>
            </a:r>
          </a:p>
          <a:p>
            <a:pPr lvl="2"/>
            <a:r>
              <a:rPr lang="en-US" dirty="0" smtClean="0"/>
              <a:t>Can effect brain development</a:t>
            </a:r>
          </a:p>
          <a:p>
            <a:r>
              <a:rPr lang="en-US" u="sng" dirty="0" smtClean="0"/>
              <a:t>Fermentation</a:t>
            </a:r>
          </a:p>
          <a:p>
            <a:pPr lvl="1"/>
            <a:r>
              <a:rPr lang="en-US" dirty="0" smtClean="0"/>
              <a:t>The chemical action of yeast on sugars</a:t>
            </a:r>
          </a:p>
          <a:p>
            <a:pPr lvl="1"/>
            <a:r>
              <a:rPr lang="en-US" dirty="0" smtClean="0"/>
              <a:t>Alcohol can be produced naturally by fermenting fruits, vegetables, and grains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22" y="1882775"/>
            <a:ext cx="6785756" cy="4572000"/>
          </a:xfrm>
        </p:spPr>
      </p:pic>
    </p:spTree>
    <p:extLst>
      <p:ext uri="{BB962C8B-B14F-4D97-AF65-F5344CB8AC3E}">
        <p14:creationId xmlns:p14="http://schemas.microsoft.com/office/powerpoint/2010/main" val="32952949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Alcohol </a:t>
            </a:r>
            <a:r>
              <a:rPr lang="en-US" b="1" dirty="0"/>
              <a:t>and the Family</a:t>
            </a:r>
            <a:endParaRPr lang="en-US" dirty="0"/>
          </a:p>
          <a:p>
            <a:r>
              <a:rPr lang="en-US" b="1" dirty="0"/>
              <a:t>       * 50-80% of all family violence involves alcohol. </a:t>
            </a:r>
            <a:endParaRPr lang="en-US" dirty="0"/>
          </a:p>
          <a:p>
            <a:r>
              <a:rPr lang="en-US" b="1" dirty="0"/>
              <a:t>       * It is important to know that a parent’s drinking is not your fault and you can get help.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and your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2400" i="1" dirty="0">
                <a:hlinkClick r:id="rId2"/>
              </a:rPr>
              <a:t>https://www.youtube.com/watch?v=zXjANz9r5F0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36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Lesson 3:  The Impact of Alcohol Abuse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I. Withdrawal- the process of discontinuing a drug to which the body had become addicted.</a:t>
            </a:r>
            <a:endParaRPr lang="en-US" dirty="0"/>
          </a:p>
          <a:p>
            <a:r>
              <a:rPr lang="en-US" b="1" dirty="0"/>
              <a:t>       * During withdrawal, a person may suffer extreme nervousness, headaches, tremors or seizures.</a:t>
            </a:r>
            <a:endParaRPr lang="en-US" dirty="0"/>
          </a:p>
          <a:p>
            <a:r>
              <a:rPr lang="en-US" b="1" dirty="0"/>
              <a:t>       * The withdrawal phase of recovery usually lasts no more than a few days.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encourage others to stay alcohol-free?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II. Inpatient and Outpatient Program</a:t>
            </a:r>
            <a:endParaRPr lang="en-US" dirty="0"/>
          </a:p>
          <a:p>
            <a:pPr lvl="0"/>
            <a:r>
              <a:rPr lang="en-US" b="1" dirty="0"/>
              <a:t>Some recovering alcoholics decide to join hospital inpatient programs, which mean they live at the hospital while receiving treatment.</a:t>
            </a:r>
            <a:endParaRPr lang="en-US" dirty="0"/>
          </a:p>
          <a:p>
            <a:pPr lvl="0"/>
            <a:r>
              <a:rPr lang="en-US" b="1" dirty="0"/>
              <a:t>Others choose to move home after completing withdrawal, and to participate in hospital outpatient programs.</a:t>
            </a:r>
            <a:endParaRPr lang="en-US" dirty="0"/>
          </a:p>
          <a:p>
            <a:pPr lvl="0"/>
            <a:r>
              <a:rPr lang="en-US" b="1" dirty="0"/>
              <a:t>Patients in both programs receive counseling in order to understand why they became addicted to alcohol and to help them cope with life without it.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III. Alcoholics Anonymous</a:t>
            </a:r>
            <a:endParaRPr lang="en-US" dirty="0"/>
          </a:p>
          <a:p>
            <a:pPr lvl="0"/>
            <a:r>
              <a:rPr lang="en-US" b="1" dirty="0"/>
              <a:t>This is the most widely used self-help program.</a:t>
            </a:r>
            <a:endParaRPr lang="en-US" dirty="0"/>
          </a:p>
          <a:p>
            <a:pPr lvl="0"/>
            <a:r>
              <a:rPr lang="en-US" b="1" dirty="0"/>
              <a:t>The AA method for recovery involves 12 steps. The first step is to recognize that they are powerless over alcohol.</a:t>
            </a:r>
            <a:endParaRPr lang="en-US" dirty="0"/>
          </a:p>
          <a:p>
            <a:pPr lvl="0"/>
            <a:r>
              <a:rPr lang="en-US" b="1" dirty="0"/>
              <a:t>Many attend AA meetings everyday.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IV. Al-Anon and </a:t>
            </a:r>
            <a:r>
              <a:rPr lang="en-US" b="1" dirty="0" err="1"/>
              <a:t>Alateen</a:t>
            </a:r>
            <a:r>
              <a:rPr lang="en-US" b="1" dirty="0"/>
              <a:t> – designed to help family members talk about the problems of living with an alcoholic.</a:t>
            </a:r>
            <a:endParaRPr lang="en-US" dirty="0"/>
          </a:p>
          <a:p>
            <a:pPr lvl="0"/>
            <a:r>
              <a:rPr lang="en-US" b="1" dirty="0" err="1"/>
              <a:t>Alateen</a:t>
            </a:r>
            <a:r>
              <a:rPr lang="en-US" b="1" dirty="0"/>
              <a:t> is specifically designed to help teenagers cope with the same situation.</a:t>
            </a:r>
            <a:endParaRPr lang="en-US" dirty="0"/>
          </a:p>
          <a:p>
            <a:r>
              <a:rPr lang="en-US" b="1" dirty="0"/>
              <a:t>One of the most important goals of these groups is to help people realize that they can get help whether or not the alcoholic they are living with gets help.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pPr lvl="0"/>
            <a:r>
              <a:rPr lang="en-US" b="1" dirty="0"/>
              <a:t>Alcohol that you drink moves into your stomach and into your small intestine. The alcohol then moves on into your bloodstream.</a:t>
            </a:r>
            <a:endParaRPr lang="en-US" dirty="0"/>
          </a:p>
          <a:p>
            <a:pPr lvl="0"/>
            <a:r>
              <a:rPr lang="en-US" b="1" dirty="0"/>
              <a:t>Alcohol will eventually reach your liver and breakdown into carbon dioxide and water. Each beer will take more than an hour to break down</a:t>
            </a:r>
            <a:r>
              <a:rPr lang="en-US" b="1" dirty="0" smtClean="0"/>
              <a:t>.</a:t>
            </a:r>
          </a:p>
          <a:p>
            <a:pPr lvl="0"/>
            <a:r>
              <a:rPr lang="en-US" b="1" dirty="0" smtClean="0"/>
              <a:t>Alcohol is a </a:t>
            </a:r>
            <a:r>
              <a:rPr lang="en-US" b="1" u="sng" dirty="0" smtClean="0"/>
              <a:t>depressant</a:t>
            </a:r>
          </a:p>
          <a:p>
            <a:pPr lvl="1"/>
            <a:r>
              <a:rPr lang="en-US" b="1" dirty="0" smtClean="0"/>
              <a:t>Slows the central nervous system</a:t>
            </a:r>
          </a:p>
          <a:p>
            <a:pPr lvl="2"/>
            <a:r>
              <a:rPr lang="en-US" b="1" dirty="0" smtClean="0"/>
              <a:t>Slows reaction time, impairs vision and diminishes judgment.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59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u="sng" dirty="0" smtClean="0"/>
              <a:t>Intoxication</a:t>
            </a:r>
          </a:p>
          <a:p>
            <a:pPr lvl="1"/>
            <a:r>
              <a:rPr lang="en-US" dirty="0" smtClean="0"/>
              <a:t>The state in which the body is poisoned by alcohol or another substance and the person’s physical and mental control is significantly reduced.</a:t>
            </a:r>
          </a:p>
          <a:p>
            <a:pPr lvl="0"/>
            <a:r>
              <a:rPr lang="en-US" u="sng" dirty="0" smtClean="0"/>
              <a:t>Blood Alcohol Level-</a:t>
            </a:r>
          </a:p>
          <a:p>
            <a:pPr lvl="1"/>
            <a:r>
              <a:rPr lang="en-US" dirty="0" smtClean="0"/>
              <a:t>the amount of alcohol in a person’s bloodstream.</a:t>
            </a:r>
          </a:p>
          <a:p>
            <a:pPr lvl="1"/>
            <a:r>
              <a:rPr lang="en-US" dirty="0" smtClean="0"/>
              <a:t>BAL can be influenced by body size, gender, food, rate of intake, amount, medicine </a:t>
            </a:r>
          </a:p>
          <a:p>
            <a:pPr marL="53721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(can lead to illness or death)</a:t>
            </a:r>
          </a:p>
          <a:p>
            <a:pPr lvl="1"/>
            <a:r>
              <a:rPr lang="en-US" dirty="0" smtClean="0"/>
              <a:t>One drink is enough to raise someone’s BAL to </a:t>
            </a:r>
            <a:r>
              <a:rPr lang="en-US" b="1" dirty="0" smtClean="0">
                <a:solidFill>
                  <a:schemeClr val="bg1"/>
                </a:solidFill>
              </a:rPr>
              <a:t>.025 or greater.</a:t>
            </a:r>
          </a:p>
          <a:p>
            <a:pPr lvl="1"/>
            <a:r>
              <a:rPr lang="en-US" dirty="0" smtClean="0"/>
              <a:t>Drivers </a:t>
            </a:r>
            <a:r>
              <a:rPr lang="en-US" i="1" u="sng" dirty="0" smtClean="0"/>
              <a:t>under 21 </a:t>
            </a:r>
            <a:r>
              <a:rPr lang="en-US" dirty="0" smtClean="0"/>
              <a:t>are considered legally intoxicated at a </a:t>
            </a:r>
            <a:r>
              <a:rPr lang="en-US" b="1" dirty="0" smtClean="0">
                <a:solidFill>
                  <a:schemeClr val="bg1"/>
                </a:solidFill>
              </a:rPr>
              <a:t>BAL of .02</a:t>
            </a:r>
            <a:r>
              <a:rPr lang="en-US" dirty="0" smtClean="0"/>
              <a:t>, an</a:t>
            </a:r>
          </a:p>
          <a:p>
            <a:pPr marL="537210" lvl="1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adults</a:t>
            </a:r>
            <a:r>
              <a:rPr lang="en-US" dirty="0" smtClean="0"/>
              <a:t> at a </a:t>
            </a:r>
            <a:r>
              <a:rPr lang="en-US" b="1" dirty="0" smtClean="0">
                <a:solidFill>
                  <a:schemeClr val="bg1"/>
                </a:solidFill>
              </a:rPr>
              <a:t>BAL of .08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12 oz. bottle of beer, a 6 oz. of wine, and a 1.25 oz. glass of whiskey all have about the same alcohol content.</a:t>
            </a:r>
            <a:endParaRPr lang="en-US" dirty="0"/>
          </a:p>
          <a:p>
            <a:endParaRPr lang="en-US" dirty="0"/>
          </a:p>
        </p:txBody>
      </p:sp>
      <p:sp>
        <p:nvSpPr>
          <p:cNvPr id="33794" name="AutoShape 2" descr="data:image/jpg;base64,/9j/4AAQSkZJRgABAQAAAQABAAD/2wCEAAkGBhMQEREPEBQWEhUVFxcUFBQWFRAUGhQXFBYWFBcTFxQYGyYqFxojGRQWHy8jIzMpMC44FR4xNTAqNSYrLCkBCQoKDgwOGQ8PGTQkHiUvKy8tKSw1MiwsLC00NSw0KTAtLCkxLCkpKSksKSwsKSwsKSwsLDQsLCwsKSwsKSwpKf/AABEIAJYAWgMBIgACEQEDEQH/xAAbAAEAAgMBAQAAAAAAAAAAAAAABAUBAwYCB//EADgQAAIBAgMEBwUGBwAAAAAAAAABAgMRBBIhBQYxQSJRYXGBkaEHE3Kx0RQyQlKiwSMzNMLS4fD/xAAaAQEAAwEBAQAAAAAAAAAAAAAABAUGAwEC/8QAKBEAAgEDAgQGAwAAAAAAAAAAAAECAwQRBRIhI1GBEyIxM2FxBkFS/9oADAMBAAIRAxEAPwD7cxY9GAAAjIABx21Pa7srDVJUamKTnFuMlCFapZrRrNGLXqaMP7adkTaisVl+OliIrzcLIA7lA1YbExqQjUpyU4SSlGUWmpRaupJrimjaAAAAAAAYMMyYPTwGTB5rVVCMpvhFNvwVzw9PgO8G4eCpVZxp05yavfM5Nri7Oz1duJX4LcjCTmlKDiuu8/8AIu9q451atSTl+aV2+92/YiYPFdJa2ODbOyR9v3Z2ZDDYShh6V8kIJRzNtpcbXfeWZA2DifeYajPj0Em+1aP5E87nEAAAAAAxYGQAYsVu8tTLhMQ+FqcizKjeu32WcX+J042681SKa8j5k8RbPYrLSPgVeveUrGqlWaep9owuz6cYZfdxS6ssT1LAU2srpwa6ssfoULv3n0LFUPkl+z7EZ8DTfU5L1v8AudIU27OGjThUhCKjHPdJcNYx5eBcl5SlvgpECaxJoAA6HwAAAAAACk3r1p0ofmqxXfZSn/aXZy28mKqTr0IYdxvSk5VHKOaPSWXLxVpJX15XRGuqkYUpOTOtKLc1g3xpWXA8uBuqYp80vA1vFLkjJSqQz6lkt3Qn7FVveL4fkyzOc2dtVxxGSekaiyx+Jarzu15HRmqsqkZ0U4ldXi1N5AAJhxAAAAAAIG29o+4pZkrybUI9759trN+Bz+GpqEe3i31t8WzdvlJurhY8rzk+9KKXzZFnVMfr1041FT6ItbOn5N3U2TrHj3ppnM8ZzKucsliqZJqU1OLi/Pqa4NdTOg2DtF1qXT+/B5J9rXCXimn5nMQqlru27VqiX4oJvvjJpPyl6Gn0K6fi+G/2Qbyl5N3Q6QAGzKcAAAAAA5TfSk/eYaafDOmuTvlfHr0K5PQtd91/TPnna8HHX5Fdk0MN+Qw56l8F3Yvl4NLMHuUTGUzhY5PNy03UlevU7IJecv8ARXKJZbn0v4uIlrooRt35n56Gg0GGblS6ZIV9LlM6oAG8KAAAAAAApd58OpQp9anp5P6FU6WiLfeJO1K35te63ErsuhkNdjuqr6LW0eKfchzgeMpJqRNeUybjxwWCkeYxsm3p9Cz3Qjb7Q+blH5OxAnDot3S679RZ7rRsq3xLXr6P/eZqtChir2IV480y+ABsSnAAAAAAKnb8Lqn8XYQsuiJe3X0qa5dJ+OlvkRJGT1h87siyt/bRHqI8qJ7mzzEzTS3E1ehsSJ+7i/m/EvkQET93tHVXanfvvp6epptGfNx8ES59tlyADVlWAAAAAAU217urFclG/qyHNEnbzUKtCbX3s0G+370U/wBXkYlG5kdVg3Xl2LOjLEEQZIwkbpwMKJQODySt3AQiWGxbqU1yaXo39SJCxO2K1J1JJ3s8l+1K7Xr6Gh0iPOX0yLcS8jLQAGsKwAAAAAA5j2i4z3WAqySea8VBp2yyzJqV1wtbkfOKO/1VwgqilB2XSpyVRPtcKkb/AKjIIdalCpNKcU+BJpycY8GT6e9CcbSr1r8dKGHt3Wzkme9cLZlUq3StrRo2t2JVEAcZWdD+EffiT6kDG7/P3Uo0lOU7aTk6dNK/PIozv5n03dOpGWDw84JpSgpdJ3eZ3cm3zbld+JkEihShTb2LB8VZNpZZbAAlEYAA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85800"/>
            <a:ext cx="8572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beer_bott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429001"/>
            <a:ext cx="2049501" cy="3428999"/>
          </a:xfrm>
          <a:prstGeom prst="rect">
            <a:avLst/>
          </a:prstGeom>
        </p:spPr>
      </p:pic>
      <p:pic>
        <p:nvPicPr>
          <p:cNvPr id="6" name="Picture 5" descr="6-oz----This-hand-made-glass-k-51902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105400"/>
            <a:ext cx="1905000" cy="1905000"/>
          </a:xfrm>
          <a:prstGeom prst="rect">
            <a:avLst/>
          </a:prstGeom>
        </p:spPr>
      </p:pic>
      <p:pic>
        <p:nvPicPr>
          <p:cNvPr id="7" name="Picture 6" descr="red-white-wine-gla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3283712"/>
            <a:ext cx="2388166" cy="357428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Short- Term Effects of Alcohol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Relaxed </a:t>
            </a:r>
            <a:r>
              <a:rPr lang="en-US" b="1" dirty="0"/>
              <a:t>feeling</a:t>
            </a:r>
            <a:endParaRPr lang="en-US" dirty="0"/>
          </a:p>
          <a:p>
            <a:pPr lvl="0"/>
            <a:r>
              <a:rPr lang="en-US" b="1" dirty="0"/>
              <a:t>Face flush and warm</a:t>
            </a:r>
            <a:endParaRPr lang="en-US" dirty="0"/>
          </a:p>
          <a:p>
            <a:pPr lvl="0"/>
            <a:r>
              <a:rPr lang="en-US" b="1" dirty="0"/>
              <a:t>urinating frequently</a:t>
            </a:r>
            <a:endParaRPr lang="en-US" dirty="0"/>
          </a:p>
          <a:p>
            <a:pPr lvl="0"/>
            <a:r>
              <a:rPr lang="en-US" b="1" dirty="0"/>
              <a:t>Impaired vision and speech</a:t>
            </a:r>
            <a:endParaRPr lang="en-US" dirty="0"/>
          </a:p>
          <a:p>
            <a:pPr lvl="0"/>
            <a:r>
              <a:rPr lang="en-US" b="1" dirty="0"/>
              <a:t>Coordination are lessened</a:t>
            </a:r>
            <a:endParaRPr lang="en-US" dirty="0"/>
          </a:p>
          <a:p>
            <a:pPr lvl="0"/>
            <a:r>
              <a:rPr lang="en-US" b="1" dirty="0"/>
              <a:t>reflexes are impaired</a:t>
            </a:r>
            <a:endParaRPr lang="en-US" dirty="0"/>
          </a:p>
          <a:p>
            <a:pPr lvl="0"/>
            <a:r>
              <a:rPr lang="en-US" b="1" u="sng" dirty="0"/>
              <a:t>Hangover</a:t>
            </a:r>
            <a:r>
              <a:rPr lang="en-US" b="1" dirty="0"/>
              <a:t>- uncomfortable physical effects brought on by alcohol use. Symptoms of a hangover include headaches, nausea, upset stomach, and dizziness.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Drinking and alcohol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Consuming large amounts of alcohol over a short period of time can be fatal.</a:t>
            </a:r>
          </a:p>
          <a:p>
            <a:r>
              <a:rPr lang="en-US" dirty="0" smtClean="0"/>
              <a:t>Binge Drinking</a:t>
            </a:r>
          </a:p>
          <a:p>
            <a:pPr lvl="1"/>
            <a:r>
              <a:rPr lang="en-US" dirty="0" smtClean="0"/>
              <a:t>Drinking 5 or more alcoholic drinks at one sitting.</a:t>
            </a:r>
          </a:p>
          <a:p>
            <a:pPr marL="64008"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670392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Alcohol poisoning</a:t>
            </a:r>
          </a:p>
          <a:p>
            <a:pPr lvl="1"/>
            <a:r>
              <a:rPr lang="en-US" dirty="0" smtClean="0"/>
              <a:t>A severe and potentially fatal physical reaction to an alcohol overdose</a:t>
            </a:r>
          </a:p>
          <a:p>
            <a:pPr lvl="1"/>
            <a:r>
              <a:rPr lang="en-US" dirty="0" smtClean="0"/>
              <a:t>Involuntary actions, such as breathing and the gag reflex that prevents choking may be impaired.</a:t>
            </a:r>
          </a:p>
          <a:p>
            <a:pPr lvl="2"/>
            <a:r>
              <a:rPr lang="en-US" dirty="0" smtClean="0"/>
              <a:t>Mental confusion and stupor</a:t>
            </a:r>
          </a:p>
          <a:p>
            <a:pPr lvl="2"/>
            <a:r>
              <a:rPr lang="en-US" dirty="0" smtClean="0"/>
              <a:t>Coma and inability to be roused</a:t>
            </a:r>
          </a:p>
          <a:p>
            <a:pPr lvl="2"/>
            <a:r>
              <a:rPr lang="en-US" dirty="0" smtClean="0"/>
              <a:t>Vomiting and seizures</a:t>
            </a:r>
          </a:p>
          <a:p>
            <a:pPr lvl="2"/>
            <a:r>
              <a:rPr lang="en-US" dirty="0" smtClean="0"/>
              <a:t>Slow respiration, 10 seconds between breaths or fewer than 8 breaths per minute.</a:t>
            </a:r>
          </a:p>
          <a:p>
            <a:pPr lvl="2"/>
            <a:r>
              <a:rPr lang="en-US" dirty="0" smtClean="0"/>
              <a:t>Irregular heartbeat</a:t>
            </a:r>
          </a:p>
          <a:p>
            <a:pPr lvl="2"/>
            <a:r>
              <a:rPr lang="en-US" dirty="0" smtClean="0"/>
              <a:t>Hypothermia or low body temperature</a:t>
            </a:r>
          </a:p>
          <a:p>
            <a:pPr lvl="2">
              <a:buNone/>
            </a:pPr>
            <a:r>
              <a:rPr lang="en-US" dirty="0" smtClean="0"/>
              <a:t>If you suspect alcohol poisoning, </a:t>
            </a:r>
            <a:r>
              <a:rPr lang="en-US" sz="2600" b="1" dirty="0" smtClean="0"/>
              <a:t>call 911 immediately</a:t>
            </a:r>
            <a:r>
              <a:rPr lang="en-US" dirty="0" smtClean="0"/>
              <a:t>!!!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1585</TotalTime>
  <Words>1486</Words>
  <Application>Microsoft Office PowerPoint</Application>
  <PresentationFormat>On-screen Show (4:3)</PresentationFormat>
  <Paragraphs>170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Century Gothic</vt:lpstr>
      <vt:lpstr>Verdana</vt:lpstr>
      <vt:lpstr>Wingdings 2</vt:lpstr>
      <vt:lpstr>Verve</vt:lpstr>
      <vt:lpstr>iRespondQuestionMaster</vt:lpstr>
      <vt:lpstr>iRespondGraphMaster</vt:lpstr>
      <vt:lpstr>PowerPoint Presentation</vt:lpstr>
      <vt:lpstr>Lesson 1:  The Health Risks of Alcohol Use</vt:lpstr>
      <vt:lpstr>Alcohol </vt:lpstr>
      <vt:lpstr> </vt:lpstr>
      <vt:lpstr>PowerPoint Presentation</vt:lpstr>
      <vt:lpstr>PowerPoint Presentation</vt:lpstr>
      <vt:lpstr>Short- Term Effects of Alcohol </vt:lpstr>
      <vt:lpstr>Binge Drinking and alcohol poisoning</vt:lpstr>
      <vt:lpstr>PowerPoint Presentation</vt:lpstr>
      <vt:lpstr>Long-term Effects pg. 568 </vt:lpstr>
      <vt:lpstr>Effects of Alcohol on the Human body and brain</vt:lpstr>
      <vt:lpstr>Dangers of Alcohol Poisoning -- The Doctors</vt:lpstr>
      <vt:lpstr>PowerPoint Presentation</vt:lpstr>
      <vt:lpstr>PowerPoint Presentation</vt:lpstr>
      <vt:lpstr>Teenagers and Alcohol </vt:lpstr>
      <vt:lpstr>PowerPoint Presentation</vt:lpstr>
      <vt:lpstr>Dr. Phil</vt:lpstr>
      <vt:lpstr>Lesson 2:  Choosing to live Alcohol-free</vt:lpstr>
      <vt:lpstr>Stages of Alcoholism</vt:lpstr>
      <vt:lpstr>Abuse</vt:lpstr>
      <vt:lpstr>Addiction</vt:lpstr>
      <vt:lpstr>PowerPoint Presentation</vt:lpstr>
      <vt:lpstr>How do each of the following factors influence alcohol use?</vt:lpstr>
      <vt:lpstr>Health Risks of Alcohol Use </vt:lpstr>
      <vt:lpstr>Losing Control</vt:lpstr>
      <vt:lpstr>PowerPoint Presentation</vt:lpstr>
      <vt:lpstr>PowerPoint Presentation</vt:lpstr>
      <vt:lpstr>PowerPoint Presentation</vt:lpstr>
      <vt:lpstr>Living with Fetal Alcohol Syndrome (FAS)</vt:lpstr>
      <vt:lpstr>PowerPoint Presentation</vt:lpstr>
      <vt:lpstr>PowerPoint Presentation</vt:lpstr>
      <vt:lpstr>Alcohol and your brain</vt:lpstr>
      <vt:lpstr>Lesson 3:  The Impact of Alcohol Abuse 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install</dc:creator>
  <cp:lastModifiedBy>Deanna Stewart</cp:lastModifiedBy>
  <cp:revision>40</cp:revision>
  <dcterms:created xsi:type="dcterms:W3CDTF">2010-10-05T15:26:48Z</dcterms:created>
  <dcterms:modified xsi:type="dcterms:W3CDTF">2017-09-06T15:34:00Z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