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9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6AEB-C800-4626-8A7B-72271359A4F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8055A-84BC-4F23-BF7C-859B956FC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1/28/2019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BByqa7bhto" TargetMode="Externa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KEu2qRyLQ0" TargetMode="Externa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 smtClean="0"/>
              <a:t>Helping to prevent one of our loved ones from committing suicide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or coded verbal clues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I’m tired of life</a:t>
            </a:r>
          </a:p>
          <a:p>
            <a:r>
              <a:rPr lang="en-US" dirty="0" smtClean="0"/>
              <a:t>What’s the point of going on?</a:t>
            </a:r>
          </a:p>
          <a:p>
            <a:r>
              <a:rPr lang="en-US" dirty="0" smtClean="0"/>
              <a:t>My family would be better off without me</a:t>
            </a:r>
          </a:p>
          <a:p>
            <a:r>
              <a:rPr lang="en-US" dirty="0" smtClean="0"/>
              <a:t>Who cares if I’m dead anyway?</a:t>
            </a:r>
          </a:p>
          <a:p>
            <a:r>
              <a:rPr lang="en-US" dirty="0" smtClean="0"/>
              <a:t>I can’t go on anymore</a:t>
            </a:r>
          </a:p>
          <a:p>
            <a:r>
              <a:rPr lang="en-US" dirty="0" smtClean="0"/>
              <a:t>I just want out </a:t>
            </a:r>
          </a:p>
          <a:p>
            <a:r>
              <a:rPr lang="en-US" dirty="0" smtClean="0"/>
              <a:t>I’m tired of it all</a:t>
            </a:r>
          </a:p>
          <a:p>
            <a:r>
              <a:rPr lang="en-US" dirty="0" smtClean="0"/>
              <a:t>You would be better off without me</a:t>
            </a:r>
          </a:p>
          <a:p>
            <a:r>
              <a:rPr lang="en-US" dirty="0" smtClean="0"/>
              <a:t>I’m calling it quits, living is useless</a:t>
            </a:r>
          </a:p>
          <a:p>
            <a:r>
              <a:rPr lang="en-US" dirty="0" smtClean="0"/>
              <a:t>Soon I won’t be around</a:t>
            </a:r>
          </a:p>
          <a:p>
            <a:r>
              <a:rPr lang="en-US" dirty="0" smtClean="0"/>
              <a:t>You shouldn’t have to take care of me any longer</a:t>
            </a:r>
          </a:p>
          <a:p>
            <a:r>
              <a:rPr lang="en-US" dirty="0" smtClean="0"/>
              <a:t>Soon, you won’t have to worry about me any longer</a:t>
            </a:r>
          </a:p>
          <a:p>
            <a:r>
              <a:rPr lang="en-US" dirty="0" smtClean="0"/>
              <a:t>You’re going to regret how you’ve treated me</a:t>
            </a:r>
          </a:p>
          <a:p>
            <a:r>
              <a:rPr lang="en-US" dirty="0" smtClean="0"/>
              <a:t>Here take this (cherished possession); I won’t be needing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Donating body to a medical school</a:t>
            </a:r>
          </a:p>
          <a:p>
            <a:r>
              <a:rPr lang="en-US" dirty="0" smtClean="0"/>
              <a:t>Purchasing a gun</a:t>
            </a:r>
          </a:p>
          <a:p>
            <a:r>
              <a:rPr lang="en-US" dirty="0" smtClean="0"/>
              <a:t>Stockpiling pills</a:t>
            </a:r>
          </a:p>
          <a:p>
            <a:r>
              <a:rPr lang="en-US" dirty="0" smtClean="0"/>
              <a:t>Putting personal and business affairs in order</a:t>
            </a:r>
          </a:p>
          <a:p>
            <a:r>
              <a:rPr lang="en-US" dirty="0" smtClean="0"/>
              <a:t>Making or changing a will</a:t>
            </a:r>
          </a:p>
          <a:p>
            <a:r>
              <a:rPr lang="en-US" dirty="0" smtClean="0"/>
              <a:t>Taking our insurance or changing beneficiaries</a:t>
            </a:r>
          </a:p>
          <a:p>
            <a:r>
              <a:rPr lang="en-US" dirty="0" smtClean="0"/>
              <a:t>Giving away money or prized possessions</a:t>
            </a:r>
          </a:p>
          <a:p>
            <a:r>
              <a:rPr lang="en-US" dirty="0" smtClean="0"/>
              <a:t>Making funeral plans</a:t>
            </a:r>
          </a:p>
          <a:p>
            <a:r>
              <a:rPr lang="en-US" dirty="0" smtClean="0"/>
              <a:t>Changes in behavior, waving or kissing goodbye, (especially if not characteristic)</a:t>
            </a:r>
          </a:p>
          <a:p>
            <a:r>
              <a:rPr lang="en-US" dirty="0" smtClean="0"/>
              <a:t>Sudden interest in church or religion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Sudden rejection by a loved one (boyfriend/girlfriend), or unwanted separation or divorce</a:t>
            </a:r>
          </a:p>
          <a:p>
            <a:r>
              <a:rPr lang="en-US" dirty="0" smtClean="0"/>
              <a:t>Recent move, especially if unwanted</a:t>
            </a:r>
          </a:p>
          <a:p>
            <a:r>
              <a:rPr lang="en-US" dirty="0" smtClean="0"/>
              <a:t>Death of a spouse, child, friend (especially if by suicide or accident)</a:t>
            </a:r>
          </a:p>
          <a:p>
            <a:r>
              <a:rPr lang="en-US" dirty="0" smtClean="0"/>
              <a:t>Diagnosis of a terminal illness</a:t>
            </a:r>
          </a:p>
          <a:p>
            <a:r>
              <a:rPr lang="en-US" dirty="0" smtClean="0"/>
              <a:t>Sudden unexpected loss of freedom (about to be arrested)</a:t>
            </a:r>
          </a:p>
          <a:p>
            <a:r>
              <a:rPr lang="en-US" dirty="0" smtClean="0"/>
              <a:t>Anticipated loss of financial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common cold of modern life</a:t>
            </a:r>
          </a:p>
          <a:p>
            <a:r>
              <a:rPr lang="en-US" dirty="0" smtClean="0"/>
              <a:t>Both biological and psychological</a:t>
            </a:r>
          </a:p>
          <a:p>
            <a:r>
              <a:rPr lang="en-US" dirty="0" smtClean="0"/>
              <a:t>#1 cause of suicidal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Wishing to be dead</a:t>
            </a:r>
          </a:p>
          <a:p>
            <a:r>
              <a:rPr lang="en-US" dirty="0" smtClean="0"/>
              <a:t>Nervousness</a:t>
            </a:r>
          </a:p>
          <a:p>
            <a:r>
              <a:rPr lang="en-US" dirty="0" smtClean="0"/>
              <a:t>Crying </a:t>
            </a:r>
          </a:p>
          <a:p>
            <a:r>
              <a:rPr lang="en-US" dirty="0" smtClean="0"/>
              <a:t>Inability to concentrate</a:t>
            </a:r>
          </a:p>
          <a:p>
            <a:r>
              <a:rPr lang="en-US" dirty="0" smtClean="0"/>
              <a:t>Poor sleep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Irritability </a:t>
            </a:r>
          </a:p>
          <a:p>
            <a:r>
              <a:rPr lang="en-US" dirty="0" smtClean="0"/>
              <a:t>Loss of interest in friends, food and fun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Bad news, depression is common.</a:t>
            </a:r>
          </a:p>
          <a:p>
            <a:pPr>
              <a:buNone/>
            </a:pPr>
            <a:r>
              <a:rPr lang="en-US" dirty="0" smtClean="0"/>
              <a:t>Good news, it responds well to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</a:p>
          <a:p>
            <a:r>
              <a:rPr lang="en-US" dirty="0" smtClean="0"/>
              <a:t>Persuade someone to get help</a:t>
            </a:r>
          </a:p>
          <a:p>
            <a:r>
              <a:rPr lang="en-US" dirty="0" smtClean="0"/>
              <a:t>Referral – refer to someone for help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Suicide Prevention</a:t>
            </a:r>
          </a:p>
          <a:p>
            <a:r>
              <a:rPr lang="en-US" sz="2000" u="sng" dirty="0">
                <a:hlinkClick r:id="rId2"/>
              </a:rPr>
              <a:t>https://www.youtube.com/watch?v=3BByqa7bhto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10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Write a </a:t>
            </a:r>
            <a:r>
              <a:rPr lang="en-US" b="1" u="sng" dirty="0" smtClean="0"/>
              <a:t>one-page</a:t>
            </a:r>
            <a:r>
              <a:rPr lang="en-US" dirty="0" smtClean="0"/>
              <a:t> paper on one of the following topics:</a:t>
            </a:r>
          </a:p>
          <a:p>
            <a:r>
              <a:rPr lang="en-US" dirty="0" smtClean="0"/>
              <a:t>“Suicide is a permanent solution to a temporary problem”</a:t>
            </a:r>
          </a:p>
          <a:p>
            <a:r>
              <a:rPr lang="en-US" dirty="0" smtClean="0"/>
              <a:t>“Talking about the problem is the most effective weapon against teenage suicide”</a:t>
            </a:r>
          </a:p>
          <a:p>
            <a:r>
              <a:rPr lang="en-US" dirty="0" smtClean="0"/>
              <a:t>“It takes more courage to live than to die”</a:t>
            </a:r>
          </a:p>
          <a:p>
            <a:r>
              <a:rPr lang="en-US" dirty="0" smtClean="0"/>
              <a:t>Should terminally ill people have the right to determine how and when to die?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 must include: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Idea-clear and supporting information is relevant, accurate, and detailed</a:t>
            </a:r>
          </a:p>
          <a:p>
            <a:r>
              <a:rPr lang="en-US" dirty="0" smtClean="0"/>
              <a:t>Organization and Sentence structure –paragraphs, complete sentences, smooth-flowing information</a:t>
            </a:r>
          </a:p>
          <a:p>
            <a:r>
              <a:rPr lang="en-US" dirty="0" smtClean="0"/>
              <a:t>Mechanics-spelling, grammar capitalization</a:t>
            </a:r>
          </a:p>
          <a:p>
            <a:r>
              <a:rPr lang="en-US" dirty="0" smtClean="0"/>
              <a:t>Format – neat and legible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Am Not OK-Teen suicide prevention and awareness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www.youtube.com/watch?v=mKEu2qRyLQ0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Gatekeeper?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</a:t>
            </a:r>
          </a:p>
          <a:p>
            <a:r>
              <a:rPr lang="en-US" dirty="0" smtClean="0"/>
              <a:t>Teacher</a:t>
            </a:r>
          </a:p>
          <a:p>
            <a:r>
              <a:rPr lang="en-US" dirty="0" smtClean="0"/>
              <a:t>Pastor</a:t>
            </a:r>
          </a:p>
          <a:p>
            <a:r>
              <a:rPr lang="en-US" dirty="0" smtClean="0"/>
              <a:t>Friend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our Emotional Reactions to 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warning signs?</a:t>
            </a:r>
          </a:p>
          <a:p>
            <a:pPr lvl="1"/>
            <a:r>
              <a:rPr lang="en-US" dirty="0" smtClean="0"/>
              <a:t>Verbal or behavioral?</a:t>
            </a:r>
          </a:p>
          <a:p>
            <a:endParaRPr lang="en-US" dirty="0"/>
          </a:p>
          <a:p>
            <a:r>
              <a:rPr lang="en-US" dirty="0" smtClean="0"/>
              <a:t>Our Emotional Reactions</a:t>
            </a:r>
          </a:p>
          <a:p>
            <a:pPr lvl="1"/>
            <a:r>
              <a:rPr lang="en-US" dirty="0" smtClean="0"/>
              <a:t>Fear-the very idea that someone wants to die</a:t>
            </a:r>
          </a:p>
          <a:p>
            <a:pPr lvl="1"/>
            <a:r>
              <a:rPr lang="en-US" dirty="0" smtClean="0"/>
              <a:t>Denial-we didn’t hear what we heard</a:t>
            </a:r>
          </a:p>
          <a:p>
            <a:pPr lvl="3"/>
            <a:r>
              <a:rPr lang="en-US" dirty="0" smtClean="0"/>
              <a:t>Deny the warning signs “people who talk about suicide don’t do it”</a:t>
            </a:r>
          </a:p>
          <a:p>
            <a:pPr lvl="1"/>
            <a:r>
              <a:rPr lang="en-US" dirty="0" smtClean="0"/>
              <a:t>Shock-How can this be?</a:t>
            </a:r>
          </a:p>
          <a:p>
            <a:pPr lvl="1"/>
            <a:r>
              <a:rPr lang="en-US" dirty="0" smtClean="0"/>
              <a:t>Anger-why didn’t they come to me sooner?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have problems just like we have problems.</a:t>
            </a:r>
          </a:p>
          <a:p>
            <a:r>
              <a:rPr lang="en-US" dirty="0" smtClean="0"/>
              <a:t>The difference is that, if that for the moment, we feel we can handle our problems and do not feel overwhelmed by them.</a:t>
            </a:r>
          </a:p>
          <a:p>
            <a:r>
              <a:rPr lang="en-US" dirty="0" smtClean="0"/>
              <a:t>Suicide seems like a solution to a problem.</a:t>
            </a:r>
          </a:p>
          <a:p>
            <a:r>
              <a:rPr lang="en-US" dirty="0" smtClean="0"/>
              <a:t>Suicide seems like a solution to many unsolvable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occurs: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During:</a:t>
            </a:r>
          </a:p>
          <a:p>
            <a:r>
              <a:rPr lang="en-US" dirty="0" smtClean="0"/>
              <a:t>times of personal crisis</a:t>
            </a:r>
          </a:p>
          <a:p>
            <a:r>
              <a:rPr lang="en-US" dirty="0" smtClean="0"/>
              <a:t>Unrelenting stress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When we are confronted with a fear of failure </a:t>
            </a:r>
          </a:p>
          <a:p>
            <a:r>
              <a:rPr lang="en-US" dirty="0" smtClean="0"/>
              <a:t>The spectator of an unacceptable loss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Impulsive act?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sometimes an impulsive act, most people will think about suicide for days, weeks, months or even years before they make an attempt.</a:t>
            </a:r>
          </a:p>
          <a:p>
            <a:endParaRPr lang="en-US" dirty="0"/>
          </a:p>
          <a:p>
            <a:r>
              <a:rPr lang="en-US" dirty="0" smtClean="0"/>
              <a:t>Oddly, once the decision to commit suicide has been decided, it brings about a </a:t>
            </a:r>
            <a:r>
              <a:rPr lang="en-US" b="1" u="sng" dirty="0" smtClean="0"/>
              <a:t>relief</a:t>
            </a:r>
            <a:r>
              <a:rPr lang="en-US" dirty="0" smtClean="0"/>
              <a:t> that all one’s problems can finally be solved and to the terror at the idea of having to die to find relief.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Clues and warning signs to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Clues and warning signs come in different forms.</a:t>
            </a:r>
          </a:p>
          <a:p>
            <a:r>
              <a:rPr lang="en-US" dirty="0" smtClean="0"/>
              <a:t>One clue or warning sign may not mean a great deal, but any warning sign suggesting acute distress, despair, or hopelessness about the future or a desire to “end it all” is worth asking about.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Verbal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decided to kill myself</a:t>
            </a:r>
          </a:p>
          <a:p>
            <a:r>
              <a:rPr lang="en-US" dirty="0" smtClean="0"/>
              <a:t>I wish I were dead</a:t>
            </a:r>
          </a:p>
          <a:p>
            <a:r>
              <a:rPr lang="en-US" dirty="0" smtClean="0"/>
              <a:t>I’m going to commit suicide</a:t>
            </a:r>
          </a:p>
          <a:p>
            <a:r>
              <a:rPr lang="en-US" dirty="0" smtClean="0"/>
              <a:t>I’m going to end it all</a:t>
            </a:r>
          </a:p>
          <a:p>
            <a:r>
              <a:rPr lang="en-US" dirty="0" smtClean="0"/>
              <a:t>If (such and such ) doesn’t happen, I’ll kill myself.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736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Trebuchet MS</vt:lpstr>
      <vt:lpstr>Wingdings</vt:lpstr>
      <vt:lpstr>Wingdings 2</vt:lpstr>
      <vt:lpstr>iRespondQuestionMaster</vt:lpstr>
      <vt:lpstr>iRespondGraphMaster</vt:lpstr>
      <vt:lpstr>Opulent</vt:lpstr>
      <vt:lpstr>Chapter 5 Helping to prevent one of our loved ones from committing suicide</vt:lpstr>
      <vt:lpstr>PowerPoint Presentation</vt:lpstr>
      <vt:lpstr>Who is a Gatekeeper?</vt:lpstr>
      <vt:lpstr>Overcoming our Emotional Reactions to warning signs</vt:lpstr>
      <vt:lpstr>Understanding Suicide</vt:lpstr>
      <vt:lpstr>Suicide occurs:</vt:lpstr>
      <vt:lpstr>Impulsive act? </vt:lpstr>
      <vt:lpstr>Clues and warning signs to suicide</vt:lpstr>
      <vt:lpstr>Direct Verbal Clues</vt:lpstr>
      <vt:lpstr>Indirect or coded verbal clues </vt:lpstr>
      <vt:lpstr>Behavioral Clues</vt:lpstr>
      <vt:lpstr>Situational Clues</vt:lpstr>
      <vt:lpstr>Depression</vt:lpstr>
      <vt:lpstr>Symptoms of depression</vt:lpstr>
      <vt:lpstr>PowerPoint Presentation</vt:lpstr>
      <vt:lpstr>How to help</vt:lpstr>
      <vt:lpstr>PowerPoint Presentation</vt:lpstr>
      <vt:lpstr>Written Assignment</vt:lpstr>
      <vt:lpstr>Paper must include: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Helping to prevent one of our loved ones from committing suicide</dc:title>
  <dc:creator>install</dc:creator>
  <cp:lastModifiedBy>Deanna Stewart</cp:lastModifiedBy>
  <cp:revision>13</cp:revision>
  <dcterms:created xsi:type="dcterms:W3CDTF">2011-03-09T19:06:51Z</dcterms:created>
  <dcterms:modified xsi:type="dcterms:W3CDTF">2019-01-28T14:49:12Z</dcterms:modified>
</cp:coreProperties>
</file>