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sldIdLst>
    <p:sldId id="256" r:id="rId3"/>
    <p:sldId id="259" r:id="rId4"/>
    <p:sldId id="273" r:id="rId5"/>
    <p:sldId id="274" r:id="rId6"/>
    <p:sldId id="257" r:id="rId7"/>
    <p:sldId id="258"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4" autoAdjust="0"/>
  </p:normalViewPr>
  <p:slideViewPr>
    <p:cSldViewPr>
      <p:cViewPr varScale="1">
        <p:scale>
          <a:sx n="76" d="100"/>
          <a:sy n="76" d="100"/>
        </p:scale>
        <p:origin x="1000" y="60"/>
      </p:cViewPr>
      <p:guideLst>
        <p:guide orient="horz" pos="2160"/>
        <p:guide pos="2880"/>
      </p:guideLst>
    </p:cSldViewPr>
  </p:slideViewPr>
  <p:outlineViewPr>
    <p:cViewPr>
      <p:scale>
        <a:sx n="33" d="100"/>
        <a:sy n="33" d="100"/>
      </p:scale>
      <p:origin x="42" y="42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46EFD11-FC54-4899-BA57-E71F6288141A}" type="datetimeFigureOut">
              <a:rPr lang="en-US" smtClean="0"/>
              <a:pPr/>
              <a:t>1/16/2019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D5BC23D-D116-4DDA-94EC-A20857AF61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46EFD11-FC54-4899-BA57-E71F6288141A}" type="datetimeFigureOut">
              <a:rPr lang="en-US" smtClean="0"/>
              <a:pPr/>
              <a:t>1/16/2019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D5BC23D-D116-4DDA-94EC-A20857AF61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46EFD11-FC54-4899-BA57-E71F6288141A}" type="datetimeFigureOut">
              <a:rPr lang="en-US" smtClean="0"/>
              <a:pPr/>
              <a:t>1/16/2019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D5BC23D-D116-4DDA-94EC-A20857AF613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46EFD11-FC54-4899-BA57-E71F6288141A}" type="datetimeFigureOut">
              <a:rPr lang="en-US" smtClean="0"/>
              <a:pPr/>
              <a:t>1/16/2019</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D5BC23D-D116-4DDA-94EC-A20857AF613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46EFD11-FC54-4899-BA57-E71F6288141A}" type="datetimeFigureOut">
              <a:rPr lang="en-US" smtClean="0"/>
              <a:pPr/>
              <a:t>1/16/2019</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D5BC23D-D116-4DDA-94EC-A20857AF613E}"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46EFD11-FC54-4899-BA57-E71F6288141A}" type="datetimeFigureOut">
              <a:rPr lang="en-US" smtClean="0"/>
              <a:pPr/>
              <a:t>1/16/2019</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D5BC23D-D116-4DDA-94EC-A20857AF613E}"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46EFD11-FC54-4899-BA57-E71F6288141A}" type="datetimeFigureOut">
              <a:rPr lang="en-US" smtClean="0"/>
              <a:pPr/>
              <a:t>1/16/2019</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D5BC23D-D116-4DDA-94EC-A20857AF61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6EFD11-FC54-4899-BA57-E71F6288141A}" type="datetimeFigureOut">
              <a:rPr lang="en-US" smtClean="0"/>
              <a:pPr/>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5BC23D-D116-4DDA-94EC-A20857AF613E}"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46EFD11-FC54-4899-BA57-E71F6288141A}" type="datetimeFigureOut">
              <a:rPr lang="en-US" smtClean="0"/>
              <a:pPr/>
              <a:t>1/16/2019</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D5BC23D-D116-4DDA-94EC-A20857AF613E}"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46EFD11-FC54-4899-BA57-E71F6288141A}" type="datetimeFigureOut">
              <a:rPr lang="en-US" smtClean="0"/>
              <a:pPr/>
              <a:t>1/16/2019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D5BC23D-D116-4DDA-94EC-A20857AF61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46EFD11-FC54-4899-BA57-E71F6288141A}" type="datetimeFigureOut">
              <a:rPr lang="en-US" smtClean="0"/>
              <a:pPr/>
              <a:t>1/16/2019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D5BC23D-D116-4DDA-94EC-A20857AF61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46EFD11-FC54-4899-BA57-E71F6288141A}" type="datetimeFigureOut">
              <a:rPr lang="en-US" smtClean="0"/>
              <a:pPr/>
              <a:t>1/16/2019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D5BC23D-D116-4DDA-94EC-A20857AF613E}"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6EFD11-FC54-4899-BA57-E71F6288141A}"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BC23D-D116-4DDA-94EC-A20857AF613E}"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6EFD11-FC54-4899-BA57-E71F6288141A}"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BC23D-D116-4DDA-94EC-A20857AF61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46EFD11-FC54-4899-BA57-E71F6288141A}" type="datetimeFigureOut">
              <a:rPr lang="en-US" smtClean="0"/>
              <a:pPr/>
              <a:t>1/16/2019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D5BC23D-D116-4DDA-94EC-A20857AF61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46EFD11-FC54-4899-BA57-E71F6288141A}" type="datetimeFigureOut">
              <a:rPr lang="en-US" smtClean="0"/>
              <a:pPr/>
              <a:t>1/16/2019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D5BC23D-D116-4DDA-94EC-A20857AF61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46EFD11-FC54-4899-BA57-E71F6288141A}" type="datetimeFigureOut">
              <a:rPr lang="en-US" smtClean="0"/>
              <a:pPr/>
              <a:t>1/16/2019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D5BC23D-D116-4DDA-94EC-A20857AF61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46EFD11-FC54-4899-BA57-E71F6288141A}" type="datetimeFigureOut">
              <a:rPr lang="en-US" smtClean="0"/>
              <a:pPr/>
              <a:t>1/16/2019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D5BC23D-D116-4DDA-94EC-A20857AF61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46EFD11-FC54-4899-BA57-E71F6288141A}" type="datetimeFigureOut">
              <a:rPr lang="en-US" smtClean="0"/>
              <a:pPr/>
              <a:t>1/16/2019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D5BC23D-D116-4DDA-94EC-A20857AF61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46EFD11-FC54-4899-BA57-E71F6288141A}" type="datetimeFigureOut">
              <a:rPr lang="en-US" smtClean="0"/>
              <a:pPr/>
              <a:t>1/16/2019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D5BC23D-D116-4DDA-94EC-A20857AF61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46EFD11-FC54-4899-BA57-E71F6288141A}" type="datetimeFigureOut">
              <a:rPr lang="en-US" smtClean="0"/>
              <a:pPr/>
              <a:t>1/16/2019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D5BC23D-D116-4DDA-94EC-A20857AF61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106B4A3-4212-4E39-93DE-E053E8F69C28}" type="datetimeFigureOut">
              <a:rPr lang="en-US" smtClean="0"/>
              <a:pPr/>
              <a:t>1/16/2019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0"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DCDF73-85D2-4237-9B32-053DBDB0C312}" type="slidenum">
              <a:rPr kumimoji="0" lang="en-US" smtClean="0"/>
              <a:pPr/>
              <a:t>‹#›</a:t>
            </a:fld>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Peak_experience" TargetMode="Externa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3 </a:t>
            </a:r>
            <a:endParaRPr lang="en-US" dirty="0"/>
          </a:p>
        </p:txBody>
      </p:sp>
      <p:sp>
        <p:nvSpPr>
          <p:cNvPr id="3" name="Subtitle 2"/>
          <p:cNvSpPr>
            <a:spLocks noGrp="1"/>
          </p:cNvSpPr>
          <p:nvPr>
            <p:ph type="subTitle" idx="1"/>
          </p:nvPr>
        </p:nvSpPr>
        <p:spPr/>
        <p:txBody>
          <a:bodyPr/>
          <a:lstStyle/>
          <a:p>
            <a:r>
              <a:rPr lang="en-US" dirty="0" smtClean="0"/>
              <a:t>Mental and Emotional Health</a:t>
            </a:r>
          </a:p>
          <a:p>
            <a:r>
              <a:rPr lang="en-US" dirty="0" smtClean="0"/>
              <a:t>Developing your Self-Esteem &amp; Developing Personal Identity &amp; Character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your Self-Esteem needs being met?</a:t>
            </a:r>
            <a:endParaRPr lang="en-US" dirty="0"/>
          </a:p>
        </p:txBody>
      </p:sp>
      <p:sp>
        <p:nvSpPr>
          <p:cNvPr id="3" name="Content Placeholder 2"/>
          <p:cNvSpPr>
            <a:spLocks noGrp="1"/>
          </p:cNvSpPr>
          <p:nvPr>
            <p:ph idx="1"/>
          </p:nvPr>
        </p:nvSpPr>
        <p:spPr/>
        <p:txBody>
          <a:bodyPr/>
          <a:lstStyle/>
          <a:p>
            <a:r>
              <a:rPr lang="en-US" dirty="0" smtClean="0"/>
              <a:t>Do you basically good about yourself and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fontScale="90000"/>
          </a:bodyPr>
          <a:lstStyle/>
          <a:p>
            <a:r>
              <a:rPr lang="en-US" dirty="0" smtClean="0"/>
              <a:t>How can you achieve Self-Actualization? </a:t>
            </a:r>
            <a:br>
              <a:rPr lang="en-US" dirty="0" smtClean="0"/>
            </a:br>
            <a:r>
              <a:rPr lang="en-US" sz="3100" dirty="0" smtClean="0"/>
              <a:t>(1%-2% of all people achieve)</a:t>
            </a:r>
            <a:endParaRPr lang="en-US" sz="3100" dirty="0"/>
          </a:p>
        </p:txBody>
      </p:sp>
      <p:sp>
        <p:nvSpPr>
          <p:cNvPr id="3" name="Content Placeholder 2"/>
          <p:cNvSpPr>
            <a:spLocks noGrp="1"/>
          </p:cNvSpPr>
          <p:nvPr>
            <p:ph idx="1"/>
          </p:nvPr>
        </p:nvSpPr>
        <p:spPr/>
        <p:txBody>
          <a:bodyPr>
            <a:normAutofit/>
          </a:bodyPr>
          <a:lstStyle/>
          <a:p>
            <a:r>
              <a:rPr lang="en-US" dirty="0" smtClean="0"/>
              <a:t>Think about your talents and dreams.</a:t>
            </a:r>
          </a:p>
          <a:p>
            <a:r>
              <a:rPr lang="en-US" dirty="0" smtClean="0"/>
              <a:t>Is there an activity that would make you feel more fulfilled?</a:t>
            </a:r>
          </a:p>
          <a:p>
            <a:r>
              <a:rPr lang="en-US" dirty="0" smtClean="0"/>
              <a:t>Write down five things you can do to explore and develop your talents.</a:t>
            </a:r>
          </a:p>
          <a:p>
            <a:r>
              <a:rPr lang="en-US" dirty="0" smtClean="0"/>
              <a:t>Realize that self-actualization is a process that continues throughout one’s lifetime.</a:t>
            </a:r>
          </a:p>
          <a:p>
            <a:r>
              <a:rPr lang="en-US" dirty="0" smtClean="0"/>
              <a:t>Exploring talents and setting goals is one part of this process?</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2 – Developing Personal Identity &amp; Character</a:t>
            </a:r>
            <a:endParaRPr lang="en-US" dirty="0"/>
          </a:p>
        </p:txBody>
      </p:sp>
      <p:sp>
        <p:nvSpPr>
          <p:cNvPr id="3" name="Content Placeholder 2"/>
          <p:cNvSpPr>
            <a:spLocks noGrp="1"/>
          </p:cNvSpPr>
          <p:nvPr>
            <p:ph idx="1"/>
          </p:nvPr>
        </p:nvSpPr>
        <p:spPr/>
        <p:txBody>
          <a:bodyPr/>
          <a:lstStyle/>
          <a:p>
            <a:pPr marL="64008" indent="0">
              <a:buNone/>
            </a:pPr>
            <a:r>
              <a:rPr lang="en-US" dirty="0" smtClean="0"/>
              <a:t>Personal Identity – your sense of yourself as a unique individual</a:t>
            </a:r>
          </a:p>
          <a:p>
            <a:pPr marL="64008" indent="0">
              <a:buNone/>
            </a:pPr>
            <a:r>
              <a:rPr lang="en-US" dirty="0" smtClean="0"/>
              <a:t>How does it form?</a:t>
            </a:r>
          </a:p>
          <a:p>
            <a:pPr marL="64008" indent="0">
              <a:buNone/>
            </a:pPr>
            <a:r>
              <a:rPr lang="en-US" dirty="0" smtClean="0"/>
              <a:t>Relationships?</a:t>
            </a:r>
          </a:p>
          <a:p>
            <a:pPr marL="64008" indent="0">
              <a:buNone/>
            </a:pPr>
            <a:r>
              <a:rPr lang="en-US" dirty="0" smtClean="0"/>
              <a:t>Experiences?</a:t>
            </a:r>
          </a:p>
          <a:p>
            <a:pPr marL="64008" indent="0">
              <a:buNone/>
            </a:pPr>
            <a:endParaRPr lang="en-US" dirty="0"/>
          </a:p>
        </p:txBody>
      </p:sp>
    </p:spTree>
    <p:extLst>
      <p:ext uri="{BB962C8B-B14F-4D97-AF65-F5344CB8AC3E}">
        <p14:creationId xmlns:p14="http://schemas.microsoft.com/office/powerpoint/2010/main" val="4126470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Good Character</a:t>
            </a:r>
            <a:endParaRPr lang="en-US" dirty="0"/>
          </a:p>
        </p:txBody>
      </p:sp>
      <p:sp>
        <p:nvSpPr>
          <p:cNvPr id="3" name="Content Placeholder 2"/>
          <p:cNvSpPr>
            <a:spLocks noGrp="1"/>
          </p:cNvSpPr>
          <p:nvPr>
            <p:ph idx="1"/>
          </p:nvPr>
        </p:nvSpPr>
        <p:spPr/>
        <p:txBody>
          <a:bodyPr/>
          <a:lstStyle/>
          <a:p>
            <a:r>
              <a:rPr lang="en-US" dirty="0" smtClean="0"/>
              <a:t>What is Character</a:t>
            </a:r>
          </a:p>
          <a:p>
            <a:r>
              <a:rPr lang="en-US" dirty="0" smtClean="0"/>
              <a:t>How does your character play a significant role in your decisions, actions, and behavior?</a:t>
            </a:r>
            <a:endParaRPr lang="en-US" dirty="0"/>
          </a:p>
        </p:txBody>
      </p:sp>
    </p:spTree>
    <p:extLst>
      <p:ext uri="{BB962C8B-B14F-4D97-AF65-F5344CB8AC3E}">
        <p14:creationId xmlns:p14="http://schemas.microsoft.com/office/powerpoint/2010/main" val="3032851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Traits of Good Character</a:t>
            </a:r>
            <a:endParaRPr lang="en-US" dirty="0"/>
          </a:p>
        </p:txBody>
      </p:sp>
      <p:sp>
        <p:nvSpPr>
          <p:cNvPr id="3" name="Content Placeholder 2"/>
          <p:cNvSpPr>
            <a:spLocks noGrp="1"/>
          </p:cNvSpPr>
          <p:nvPr>
            <p:ph idx="1"/>
          </p:nvPr>
        </p:nvSpPr>
        <p:spPr/>
        <p:txBody>
          <a:bodyPr/>
          <a:lstStyle/>
          <a:p>
            <a:r>
              <a:rPr lang="en-US" dirty="0" smtClean="0"/>
              <a:t>Trustworthiness</a:t>
            </a:r>
          </a:p>
          <a:p>
            <a:r>
              <a:rPr lang="en-US" dirty="0" smtClean="0"/>
              <a:t>Respect</a:t>
            </a:r>
          </a:p>
          <a:p>
            <a:r>
              <a:rPr lang="en-US" dirty="0" smtClean="0"/>
              <a:t>Responsibility</a:t>
            </a:r>
          </a:p>
          <a:p>
            <a:r>
              <a:rPr lang="en-US" dirty="0" smtClean="0"/>
              <a:t>Fairness</a:t>
            </a:r>
          </a:p>
          <a:p>
            <a:r>
              <a:rPr lang="en-US" dirty="0" smtClean="0"/>
              <a:t>Caring</a:t>
            </a:r>
          </a:p>
          <a:p>
            <a:r>
              <a:rPr lang="en-US" dirty="0" smtClean="0"/>
              <a:t>Citizenship</a:t>
            </a:r>
          </a:p>
          <a:p>
            <a:pPr marL="64008" indent="0">
              <a:buNone/>
            </a:pPr>
            <a:endParaRPr lang="en-US" dirty="0"/>
          </a:p>
        </p:txBody>
      </p:sp>
    </p:spTree>
    <p:extLst>
      <p:ext uri="{BB962C8B-B14F-4D97-AF65-F5344CB8AC3E}">
        <p14:creationId xmlns:p14="http://schemas.microsoft.com/office/powerpoint/2010/main" val="1479118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tx2"/>
                </a:solidFill>
              </a:rPr>
              <a:t>How do you develop a healthy identity?</a:t>
            </a:r>
            <a:br>
              <a:rPr lang="en-US" sz="2800" dirty="0" smtClean="0">
                <a:solidFill>
                  <a:schemeClr val="tx2"/>
                </a:solidFill>
              </a:rPr>
            </a:br>
            <a:r>
              <a:rPr lang="en-US" sz="2800" dirty="0" smtClean="0">
                <a:solidFill>
                  <a:schemeClr val="tx2"/>
                </a:solidFill>
              </a:rPr>
              <a:t>As a Group- explain how each of the following help to form a healthy identity.</a:t>
            </a:r>
            <a:endParaRPr lang="en-US" sz="2800" dirty="0">
              <a:solidFill>
                <a:schemeClr val="tx2"/>
              </a:solidFill>
            </a:endParaRPr>
          </a:p>
        </p:txBody>
      </p:sp>
      <p:sp>
        <p:nvSpPr>
          <p:cNvPr id="3" name="Content Placeholder 2"/>
          <p:cNvSpPr>
            <a:spLocks noGrp="1"/>
          </p:cNvSpPr>
          <p:nvPr>
            <p:ph idx="1"/>
          </p:nvPr>
        </p:nvSpPr>
        <p:spPr/>
        <p:txBody>
          <a:bodyPr/>
          <a:lstStyle/>
          <a:p>
            <a:r>
              <a:rPr lang="en-US" dirty="0" smtClean="0"/>
              <a:t>Recognize your strengths &amp; weaknesses</a:t>
            </a:r>
          </a:p>
          <a:p>
            <a:r>
              <a:rPr lang="en-US" dirty="0" smtClean="0"/>
              <a:t>Demonstrate Positive Values</a:t>
            </a:r>
          </a:p>
          <a:p>
            <a:r>
              <a:rPr lang="en-US" dirty="0" smtClean="0"/>
              <a:t>Develop a Purpose in Your Life</a:t>
            </a:r>
          </a:p>
          <a:p>
            <a:r>
              <a:rPr lang="en-US" dirty="0" smtClean="0"/>
              <a:t>Form Meaningful Relationships</a:t>
            </a:r>
          </a:p>
          <a:p>
            <a:r>
              <a:rPr lang="en-US" dirty="0" smtClean="0"/>
              <a:t>Avoid Unhealthful High-Risk Behaviors</a:t>
            </a:r>
          </a:p>
          <a:p>
            <a:r>
              <a:rPr lang="en-US" dirty="0" smtClean="0"/>
              <a:t>Contribute to the Community</a:t>
            </a:r>
            <a:endParaRPr lang="en-US" dirty="0"/>
          </a:p>
        </p:txBody>
      </p:sp>
    </p:spTree>
    <p:extLst>
      <p:ext uri="{BB962C8B-B14F-4D97-AF65-F5344CB8AC3E}">
        <p14:creationId xmlns:p14="http://schemas.microsoft.com/office/powerpoint/2010/main" val="255572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Mental and Emotional Health</a:t>
            </a:r>
            <a:endParaRPr lang="en-US" dirty="0"/>
          </a:p>
        </p:txBody>
      </p:sp>
      <p:sp>
        <p:nvSpPr>
          <p:cNvPr id="3" name="Content Placeholder 2"/>
          <p:cNvSpPr>
            <a:spLocks noGrp="1"/>
          </p:cNvSpPr>
          <p:nvPr>
            <p:ph idx="1"/>
          </p:nvPr>
        </p:nvSpPr>
        <p:spPr/>
        <p:txBody>
          <a:bodyPr/>
          <a:lstStyle/>
          <a:p>
            <a:pPr marL="64008" indent="0">
              <a:buNone/>
            </a:pPr>
            <a:r>
              <a:rPr lang="en-US" dirty="0" smtClean="0"/>
              <a:t>A Mentally Healthy Person</a:t>
            </a:r>
            <a:r>
              <a:rPr lang="en-US" dirty="0"/>
              <a:t> </a:t>
            </a:r>
            <a:r>
              <a:rPr lang="en-US" dirty="0" smtClean="0"/>
              <a:t>Characteristics:</a:t>
            </a:r>
          </a:p>
          <a:p>
            <a:r>
              <a:rPr lang="en-US" dirty="0" smtClean="0"/>
              <a:t>Sense of Belonging</a:t>
            </a:r>
          </a:p>
          <a:p>
            <a:r>
              <a:rPr lang="en-US" dirty="0" smtClean="0"/>
              <a:t>Sense of Purpose</a:t>
            </a:r>
          </a:p>
          <a:p>
            <a:r>
              <a:rPr lang="en-US" dirty="0" smtClean="0"/>
              <a:t>Positive Outlook</a:t>
            </a:r>
          </a:p>
          <a:p>
            <a:r>
              <a:rPr lang="en-US" dirty="0" smtClean="0"/>
              <a:t>Self-sufficiency</a:t>
            </a:r>
          </a:p>
          <a:p>
            <a:r>
              <a:rPr lang="en-US" dirty="0" smtClean="0"/>
              <a:t>Healthy self-esteem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Self-Esteem</a:t>
            </a:r>
            <a:endParaRPr lang="en-US" sz="5400" dirty="0"/>
          </a:p>
        </p:txBody>
      </p:sp>
      <p:sp>
        <p:nvSpPr>
          <p:cNvPr id="3" name="Content Placeholder 2"/>
          <p:cNvSpPr>
            <a:spLocks noGrp="1"/>
          </p:cNvSpPr>
          <p:nvPr>
            <p:ph idx="1"/>
          </p:nvPr>
        </p:nvSpPr>
        <p:spPr>
          <a:xfrm>
            <a:off x="152400" y="1882808"/>
            <a:ext cx="8839200" cy="4572000"/>
          </a:xfrm>
        </p:spPr>
        <p:txBody>
          <a:bodyPr/>
          <a:lstStyle/>
          <a:p>
            <a:pPr marL="64008" indent="0">
              <a:lnSpc>
                <a:spcPct val="150000"/>
              </a:lnSpc>
              <a:buNone/>
            </a:pPr>
            <a:r>
              <a:rPr lang="en-US" dirty="0" smtClean="0"/>
              <a:t>1. </a:t>
            </a:r>
            <a:r>
              <a:rPr lang="en-US" sz="2800" dirty="0" smtClean="0"/>
              <a:t>When does it first begin to develop?</a:t>
            </a:r>
          </a:p>
          <a:p>
            <a:pPr marL="64008" indent="0">
              <a:lnSpc>
                <a:spcPct val="150000"/>
              </a:lnSpc>
              <a:buNone/>
            </a:pPr>
            <a:r>
              <a:rPr lang="en-US" sz="2800" dirty="0" smtClean="0"/>
              <a:t>2. What can you do to improve your self-esteem?</a:t>
            </a:r>
          </a:p>
          <a:p>
            <a:pPr marL="64008" indent="0">
              <a:lnSpc>
                <a:spcPct val="150000"/>
              </a:lnSpc>
              <a:buNone/>
            </a:pPr>
            <a:r>
              <a:rPr lang="en-US" sz="2800" dirty="0" smtClean="0"/>
              <a:t>3. What are the benefits of a healthy self-esteem?</a:t>
            </a:r>
          </a:p>
          <a:p>
            <a:pPr marL="64008" indent="0">
              <a:lnSpc>
                <a:spcPct val="150000"/>
              </a:lnSpc>
              <a:buNone/>
            </a:pPr>
            <a:r>
              <a:rPr lang="en-US" sz="2800" dirty="0" smtClean="0"/>
              <a:t>4. How can you improve your self-esteem?</a:t>
            </a:r>
          </a:p>
          <a:p>
            <a:pPr marL="64008" indent="0">
              <a:buNone/>
            </a:pPr>
            <a:endParaRPr lang="en-US" dirty="0" smtClean="0"/>
          </a:p>
          <a:p>
            <a:pPr marL="64008" indent="0">
              <a:buNone/>
            </a:pPr>
            <a:endParaRPr lang="en-US" dirty="0"/>
          </a:p>
        </p:txBody>
      </p:sp>
    </p:spTree>
    <p:extLst>
      <p:ext uri="{BB962C8B-B14F-4D97-AF65-F5344CB8AC3E}">
        <p14:creationId xmlns:p14="http://schemas.microsoft.com/office/powerpoint/2010/main" val="887862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Ways to improve your self-esteem</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smtClean="0"/>
              <a:t>Choose friends who value &amp; respect you</a:t>
            </a:r>
          </a:p>
          <a:p>
            <a:r>
              <a:rPr lang="en-US" dirty="0" smtClean="0"/>
              <a:t>Focus on positive aspects about yourself</a:t>
            </a:r>
          </a:p>
          <a:p>
            <a:r>
              <a:rPr lang="en-US" dirty="0" smtClean="0"/>
              <a:t>Replace negative self-talk with supportive self-talk</a:t>
            </a:r>
          </a:p>
          <a:p>
            <a:r>
              <a:rPr lang="en-US" dirty="0" smtClean="0"/>
              <a:t>Work toward accomplishments not perfection</a:t>
            </a:r>
          </a:p>
          <a:p>
            <a:r>
              <a:rPr lang="en-US" dirty="0" smtClean="0"/>
              <a:t>Consider mistakes learning opportunities</a:t>
            </a:r>
          </a:p>
          <a:p>
            <a:r>
              <a:rPr lang="en-US" dirty="0" smtClean="0"/>
              <a:t>Try new activities to discover your talents</a:t>
            </a:r>
          </a:p>
          <a:p>
            <a:r>
              <a:rPr lang="en-US" dirty="0" smtClean="0"/>
              <a:t>Write down goals &amp; the steps to achieve them</a:t>
            </a:r>
          </a:p>
          <a:p>
            <a:r>
              <a:rPr lang="en-US" dirty="0" smtClean="0"/>
              <a:t>Exercise to feel more energized</a:t>
            </a:r>
          </a:p>
          <a:p>
            <a:r>
              <a:rPr lang="en-US" dirty="0" smtClean="0"/>
              <a:t>Volunteer to help someone</a:t>
            </a:r>
          </a:p>
          <a:p>
            <a:r>
              <a:rPr lang="en-US" dirty="0" smtClean="0"/>
              <a:t>Accept things you can’t change &amp; focus energy on things you can change.</a:t>
            </a:r>
          </a:p>
        </p:txBody>
      </p:sp>
    </p:spTree>
    <p:extLst>
      <p:ext uri="{BB962C8B-B14F-4D97-AF65-F5344CB8AC3E}">
        <p14:creationId xmlns:p14="http://schemas.microsoft.com/office/powerpoint/2010/main" val="345583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6049962"/>
          </a:xfrm>
          <a:noFill/>
          <a:ln>
            <a:noFill/>
          </a:ln>
        </p:spPr>
        <p:txBody>
          <a:bodyPr>
            <a:noAutofit/>
          </a:bodyPr>
          <a:lstStyle/>
          <a:p>
            <a:r>
              <a:rPr lang="en-US" sz="2800" dirty="0" smtClean="0">
                <a:ln w="6350">
                  <a:noFill/>
                </a:ln>
                <a:solidFill>
                  <a:schemeClr val="tx1">
                    <a:lumMod val="95000"/>
                  </a:schemeClr>
                </a:solidFill>
              </a:rPr>
              <a:t>To prove that humans are not simply blindly reacting to situations, but trying to accomplish something greater, </a:t>
            </a:r>
            <a:r>
              <a:rPr lang="en-US" sz="2800" b="1" dirty="0" smtClean="0">
                <a:ln w="6350">
                  <a:noFill/>
                </a:ln>
                <a:solidFill>
                  <a:schemeClr val="tx1">
                    <a:lumMod val="95000"/>
                  </a:schemeClr>
                </a:solidFill>
              </a:rPr>
              <a:t>Maslow studied mentally healthy individuals instead of people with serious psychological issues. </a:t>
            </a:r>
            <a:r>
              <a:rPr lang="en-US" sz="2800" dirty="0" smtClean="0">
                <a:ln w="6350">
                  <a:noFill/>
                </a:ln>
                <a:solidFill>
                  <a:schemeClr val="tx1">
                    <a:lumMod val="95000"/>
                  </a:schemeClr>
                </a:solidFill>
              </a:rPr>
              <a:t>This informed his theory that people experience “</a:t>
            </a:r>
            <a:r>
              <a:rPr lang="en-US" sz="2800" dirty="0" smtClean="0">
                <a:ln w="6350">
                  <a:noFill/>
                </a:ln>
                <a:solidFill>
                  <a:schemeClr val="tx1">
                    <a:lumMod val="95000"/>
                  </a:schemeClr>
                </a:solidFill>
                <a:hlinkClick r:id="rId2" tooltip="Peak experience"/>
              </a:rPr>
              <a:t>peak experiences</a:t>
            </a:r>
            <a:r>
              <a:rPr lang="en-US" sz="2800" dirty="0" smtClean="0">
                <a:ln w="6350">
                  <a:noFill/>
                </a:ln>
                <a:solidFill>
                  <a:schemeClr val="tx1">
                    <a:lumMod val="95000"/>
                  </a:schemeClr>
                </a:solidFill>
              </a:rPr>
              <a:t>", high points in life when the individual is in harmony with himself and his surroundings. In Maslow's view, self-actualized people can have many peak experiences throughout a day while others have those experiences less frequently. </a:t>
            </a:r>
            <a:r>
              <a:rPr lang="en-US" sz="2800" baseline="30000" dirty="0" smtClean="0">
                <a:ln w="6350">
                  <a:noFill/>
                </a:ln>
                <a:solidFill>
                  <a:schemeClr val="tx1">
                    <a:lumMod val="95000"/>
                  </a:schemeClr>
                </a:solidFill>
                <a:hlinkClick r:id=""/>
              </a:rPr>
              <a:t>[</a:t>
            </a:r>
            <a:r>
              <a:rPr lang="en-US" sz="2800" baseline="30000" dirty="0" smtClean="0">
                <a:ln w="6350">
                  <a:noFill/>
                </a:ln>
                <a:solidFill>
                  <a:schemeClr val="bg1"/>
                </a:solidFill>
                <a:hlinkClick r:id=""/>
              </a:rPr>
              <a:t>3]</a:t>
            </a:r>
            <a:endParaRPr lang="en-US" sz="2800" dirty="0">
              <a:ln w="6350">
                <a:noFill/>
              </a:ln>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aslows_hierarchy_of_needs2.png"/>
          <p:cNvPicPr>
            <a:picLocks noGrp="1" noChangeAspect="1"/>
          </p:cNvPicPr>
          <p:nvPr>
            <p:ph idx="1"/>
          </p:nvPr>
        </p:nvPicPr>
        <p:blipFill>
          <a:blip r:embed="rId2" cstate="print"/>
          <a:stretch>
            <a:fillRect/>
          </a:stretch>
        </p:blipFill>
        <p:spPr>
          <a:xfrm>
            <a:off x="1115114" y="533400"/>
            <a:ext cx="6913771" cy="55927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smtClean="0"/>
              <a:t>Are your Physiological Needs being met?</a:t>
            </a:r>
            <a:br>
              <a:rPr lang="en-US" dirty="0" smtClean="0"/>
            </a:br>
            <a:endParaRPr lang="en-US" dirty="0"/>
          </a:p>
        </p:txBody>
      </p:sp>
      <p:sp>
        <p:nvSpPr>
          <p:cNvPr id="3" name="Content Placeholder 2"/>
          <p:cNvSpPr>
            <a:spLocks noGrp="1"/>
          </p:cNvSpPr>
          <p:nvPr>
            <p:ph idx="1"/>
          </p:nvPr>
        </p:nvSpPr>
        <p:spPr>
          <a:xfrm>
            <a:off x="457200" y="2133600"/>
            <a:ext cx="8229600" cy="3992563"/>
          </a:xfrm>
        </p:spPr>
        <p:txBody>
          <a:bodyPr/>
          <a:lstStyle/>
          <a:p>
            <a:r>
              <a:rPr lang="en-US" dirty="0" smtClean="0"/>
              <a:t>Did you eat?</a:t>
            </a:r>
          </a:p>
          <a:p>
            <a:r>
              <a:rPr lang="en-US" dirty="0" smtClean="0"/>
              <a:t>Was it nutritious?</a:t>
            </a:r>
          </a:p>
          <a:p>
            <a:r>
              <a:rPr lang="en-US" dirty="0" smtClean="0"/>
              <a:t>Did you get enough sleep?</a:t>
            </a:r>
          </a:p>
          <a:p>
            <a:r>
              <a:rPr lang="en-US" dirty="0" smtClean="0"/>
              <a:t>Are you experiencing any physical pain?</a:t>
            </a:r>
          </a:p>
          <a:p>
            <a:pPr>
              <a:buNone/>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 your Safety and Security needs being met?</a:t>
            </a: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t>Do you feel safe right now?</a:t>
            </a:r>
          </a:p>
          <a:p>
            <a:r>
              <a:rPr lang="en-US" dirty="0" smtClean="0"/>
              <a:t>Are you feeling threatened in any way?</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 your Love and Affection needs being met?</a:t>
            </a:r>
            <a:endParaRPr lang="en-US" dirty="0"/>
          </a:p>
        </p:txBody>
      </p:sp>
      <p:sp>
        <p:nvSpPr>
          <p:cNvPr id="3" name="Content Placeholder 2"/>
          <p:cNvSpPr>
            <a:spLocks noGrp="1"/>
          </p:cNvSpPr>
          <p:nvPr>
            <p:ph idx="1"/>
          </p:nvPr>
        </p:nvSpPr>
        <p:spPr/>
        <p:txBody>
          <a:bodyPr/>
          <a:lstStyle/>
          <a:p>
            <a:r>
              <a:rPr lang="en-US" dirty="0" smtClean="0"/>
              <a:t>Explore your needs for love and affection.</a:t>
            </a:r>
          </a:p>
          <a:p>
            <a:pPr lvl="1"/>
            <a:r>
              <a:rPr lang="en-US" dirty="0" smtClean="0"/>
              <a:t>Is there someone you would like to resolve a conflict with or need to spend time with?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495</Words>
  <Application>Microsoft Office PowerPoint</Application>
  <PresentationFormat>On-screen Show (4:3)</PresentationFormat>
  <Paragraphs>68</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Century Gothic</vt:lpstr>
      <vt:lpstr>Verdana</vt:lpstr>
      <vt:lpstr>Wingdings 2</vt:lpstr>
      <vt:lpstr>iRespondGraphMaster</vt:lpstr>
      <vt:lpstr>Verve</vt:lpstr>
      <vt:lpstr>Chapter 3 </vt:lpstr>
      <vt:lpstr>Mental and Emotional Health</vt:lpstr>
      <vt:lpstr>Self-Esteem</vt:lpstr>
      <vt:lpstr>Ways to improve your self-esteem</vt:lpstr>
      <vt:lpstr>To prove that humans are not simply blindly reacting to situations, but trying to accomplish something greater, Maslow studied mentally healthy individuals instead of people with serious psychological issues. This informed his theory that people experience “peak experiences", high points in life when the individual is in harmony with himself and his surroundings. In Maslow's view, self-actualized people can have many peak experiences throughout a day while others have those experiences less frequently. [3]</vt:lpstr>
      <vt:lpstr>PowerPoint Presentation</vt:lpstr>
      <vt:lpstr>Are your Physiological Needs being met? </vt:lpstr>
      <vt:lpstr>Are your Safety and Security needs being met?</vt:lpstr>
      <vt:lpstr>Are your Love and Affection needs being met?</vt:lpstr>
      <vt:lpstr>Is your Self-Esteem needs being met?</vt:lpstr>
      <vt:lpstr>How can you achieve Self-Actualization?  (1%-2% of all people achieve)</vt:lpstr>
      <vt:lpstr>Lesson 2 – Developing Personal Identity &amp; Character</vt:lpstr>
      <vt:lpstr>Importance of Good Character</vt:lpstr>
      <vt:lpstr>Traits of Good Character</vt:lpstr>
      <vt:lpstr>How do you develop a healthy identity? As a Group- explain how each of the following help to form a healthy identity.</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install</dc:creator>
  <cp:lastModifiedBy>Deanna Stewart</cp:lastModifiedBy>
  <cp:revision>23</cp:revision>
  <dcterms:created xsi:type="dcterms:W3CDTF">2010-11-05T13:32:31Z</dcterms:created>
  <dcterms:modified xsi:type="dcterms:W3CDTF">2019-01-16T12:56:39Z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eepGraph">
    <vt:bool>false</vt:bool>
  </property>
  <property fmtid="{D5CDD505-2E9C-101B-9397-08002B2CF9AE}" pid="3" name="AutoReflect">
    <vt:bool>false</vt:bool>
  </property>
  <property fmtid="{D5CDD505-2E9C-101B-9397-08002B2CF9AE}" pid="4" name="ShowTimer">
    <vt:bool>true</vt:bool>
  </property>
  <property fmtid="{D5CDD505-2E9C-101B-9397-08002B2CF9AE}" pid="5" name="ShowPercent">
    <vt:bool>true</vt:bool>
  </property>
</Properties>
</file>