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handoutMasterIdLst>
    <p:handoutMasterId r:id="rId22"/>
  </p:handout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82" r:id="rId10"/>
    <p:sldId id="262" r:id="rId11"/>
    <p:sldId id="263" r:id="rId12"/>
    <p:sldId id="265" r:id="rId13"/>
    <p:sldId id="264" r:id="rId14"/>
    <p:sldId id="266" r:id="rId15"/>
    <p:sldId id="267" r:id="rId16"/>
    <p:sldId id="279" r:id="rId17"/>
    <p:sldId id="280" r:id="rId18"/>
    <p:sldId id="276" r:id="rId19"/>
    <p:sldId id="281" r:id="rId20"/>
    <p:sldId id="273" r:id="rId2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9FE3-0486-4E62-AC04-D923B7DD87C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B8D66-D3E7-4DAB-B3B0-70BA6A20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5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1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2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9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C5ckoxXh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DVV_M__CS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6/03/21/health/dangers-mixing-prescription-drugs-supplements/index.html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jAiMnX8NQh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JA9ce1Km7i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295399"/>
          </a:xfrm>
        </p:spPr>
        <p:txBody>
          <a:bodyPr/>
          <a:lstStyle/>
          <a:p>
            <a:r>
              <a:rPr lang="en-US" dirty="0" smtClean="0"/>
              <a:t>Ch. 19 Medicines and Drugs</a:t>
            </a:r>
            <a:endParaRPr lang="en-US" dirty="0"/>
          </a:p>
        </p:txBody>
      </p:sp>
      <p:pic>
        <p:nvPicPr>
          <p:cNvPr id="1026" name="Picture 2" descr="C:\Users\nor14568\AppData\Local\Microsoft\Windows\Temporary Internet Files\Content.IE5\PFYDY9BD\MP900337311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86" y="3886200"/>
            <a:ext cx="1511813" cy="21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r14568\AppData\Local\Microsoft\Windows\Temporary Internet Files\Content.IE5\FA247L47\MP9003373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1961271" cy="27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r14568\AppData\Local\Microsoft\Windows\Temporary Internet Files\Content.IE5\PFYDY9BD\MP90038620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14" y="30480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as many drugs as you can: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  Using Medicines Safely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99804"/>
              </p:ext>
            </p:extLst>
          </p:nvPr>
        </p:nvGraphicFramePr>
        <p:xfrm>
          <a:off x="1524000" y="26670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Prescriptions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OTC’s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6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Prescription</a:t>
            </a:r>
            <a:r>
              <a:rPr lang="en-US" dirty="0" smtClean="0"/>
              <a:t> - medicines that are dispensed only with the written approval of a licensed physician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 the counter (OTC)- </a:t>
            </a:r>
            <a:r>
              <a:rPr lang="en-US" dirty="0" smtClean="0"/>
              <a:t>you can buy  without  a doctor’s prescription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nor14568\AppData\Local\Microsoft\Windows\Temporary Internet Files\Content.IE5\FICQDL4O\MP9003210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45" y="3429000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Prescription Label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600" b="1" spc="0" dirty="0" smtClean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  <a:t/>
            </a:r>
            <a:br>
              <a:rPr lang="en-US" sz="2600" b="1" spc="0" dirty="0" smtClean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</a:br>
            <a:r>
              <a:rPr lang="en-US" sz="2600" b="1" spc="0" dirty="0" smtClean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  <a:t>How to read a prescription label vs. OTC label</a:t>
            </a:r>
            <a:br>
              <a:rPr lang="en-US" sz="2600" b="1" spc="0" dirty="0" smtClean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4648200" y="1066800"/>
            <a:ext cx="4040188" cy="1600200"/>
          </a:xfrm>
        </p:spPr>
        <p:txBody>
          <a:bodyPr/>
          <a:lstStyle/>
          <a:p>
            <a:pPr lvl="0">
              <a:buClr>
                <a:srgbClr val="F3A447"/>
              </a:buClr>
            </a:pPr>
            <a:endParaRPr lang="en-US" sz="2400" b="0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>
              <a:buClr>
                <a:srgbClr val="F3A447"/>
              </a:buClr>
            </a:pPr>
            <a:endParaRPr lang="en-US" sz="2400" b="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>
              <a:buClr>
                <a:srgbClr val="F3A447"/>
              </a:buClr>
            </a:pPr>
            <a:endParaRPr lang="en-US" sz="2400" b="0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>
              <a:buClr>
                <a:srgbClr val="F3A447"/>
              </a:buClr>
            </a:pPr>
            <a:r>
              <a:rPr lang="en-US" sz="2000" b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Over </a:t>
            </a:r>
            <a:r>
              <a:rPr lang="en-US" sz="20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the Counter Label- have to be approved by the FDA so that the drug is considered to be safe enough of everyone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763467"/>
            <a:ext cx="4514850" cy="25336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5494" y="2667000"/>
            <a:ext cx="4038600" cy="27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Medicine </a:t>
            </a:r>
            <a:r>
              <a:rPr lang="en-US" u="sng" dirty="0" smtClean="0">
                <a:solidFill>
                  <a:srgbClr val="FF0000"/>
                </a:solidFill>
              </a:rPr>
              <a:t>Misuse</a:t>
            </a:r>
            <a:r>
              <a:rPr lang="en-US" dirty="0" smtClean="0"/>
              <a:t>: using a medicine in ways other than the intended one</a:t>
            </a:r>
          </a:p>
          <a:p>
            <a:pPr lvl="1"/>
            <a:r>
              <a:rPr lang="en-US" dirty="0" smtClean="0"/>
              <a:t>Failing to follow the instructions</a:t>
            </a:r>
          </a:p>
          <a:p>
            <a:pPr lvl="1"/>
            <a:r>
              <a:rPr lang="en-US" dirty="0" smtClean="0"/>
              <a:t>Giving a prescription medicine to another person</a:t>
            </a:r>
          </a:p>
          <a:p>
            <a:pPr lvl="1"/>
            <a:r>
              <a:rPr lang="en-US" dirty="0" smtClean="0"/>
              <a:t>Taking too much or too little of a medicine</a:t>
            </a:r>
          </a:p>
          <a:p>
            <a:pPr lvl="1"/>
            <a:r>
              <a:rPr lang="en-US" dirty="0" smtClean="0"/>
              <a:t>Taking a medicine for a longer or shorter period of time than the one recommended</a:t>
            </a:r>
          </a:p>
          <a:p>
            <a:pPr lvl="1"/>
            <a:r>
              <a:rPr lang="en-US" dirty="0" smtClean="0"/>
              <a:t>Discontinuing use of a medicine without the doctor’s knowledge</a:t>
            </a:r>
          </a:p>
          <a:p>
            <a:pPr lvl="1"/>
            <a:r>
              <a:rPr lang="en-US" dirty="0" smtClean="0"/>
              <a:t>Mixing medicines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Medicine </a:t>
            </a:r>
            <a:r>
              <a:rPr lang="en-US" u="sng" dirty="0">
                <a:solidFill>
                  <a:srgbClr val="FF0000"/>
                </a:solidFill>
              </a:rPr>
              <a:t>Abuse</a:t>
            </a:r>
            <a:r>
              <a:rPr lang="en-US" dirty="0"/>
              <a:t>: </a:t>
            </a:r>
            <a:r>
              <a:rPr lang="en-US" u="sng" dirty="0"/>
              <a:t>intentionally</a:t>
            </a:r>
            <a:r>
              <a:rPr lang="en-US" dirty="0"/>
              <a:t> taking medications for </a:t>
            </a:r>
            <a:r>
              <a:rPr lang="en-US" u="sng" dirty="0"/>
              <a:t>nonmedical</a:t>
            </a:r>
            <a:r>
              <a:rPr lang="en-US" dirty="0"/>
              <a:t> </a:t>
            </a:r>
            <a:r>
              <a:rPr lang="en-US" dirty="0" smtClean="0"/>
              <a:t>reasons</a:t>
            </a:r>
          </a:p>
          <a:p>
            <a:r>
              <a:rPr lang="en-US" dirty="0" smtClean="0"/>
              <a:t>Teens should avoid using drugs to:</a:t>
            </a:r>
            <a:endParaRPr lang="en-US" dirty="0"/>
          </a:p>
          <a:p>
            <a:pPr lvl="1"/>
            <a:r>
              <a:rPr lang="en-US" dirty="0" smtClean="0"/>
              <a:t>To lose weight or stay awake</a:t>
            </a:r>
          </a:p>
          <a:p>
            <a:pPr lvl="1"/>
            <a:r>
              <a:rPr lang="en-US" dirty="0" smtClean="0"/>
              <a:t>To fit in with peers (pill parties- mixing as many OTC medicines as you can and taking them all at once to see the effects)</a:t>
            </a:r>
          </a:p>
          <a:p>
            <a:pPr lvl="1"/>
            <a:r>
              <a:rPr lang="en-US" dirty="0" smtClean="0"/>
              <a:t>Avoid taking medicines that were prescribed to someone else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C5ckoxXh0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2138362"/>
            <a:ext cx="5638800" cy="31718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OTC’s Safely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DVV_M__C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2052638"/>
            <a:ext cx="5698067" cy="32051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we take Opioids?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http://www.cnn.com/2016/03/21/health/dangers-mixing-prescription-drugs-supplements/index.html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Danger of mixing Prescription Drugs and supplements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AiMnX8NQh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5333" y="1905000"/>
            <a:ext cx="6434667" cy="3619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Prince dies from Accidental Overdose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7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Creat</a:t>
            </a:r>
            <a:r>
              <a:rPr lang="en-US" dirty="0" smtClean="0"/>
              <a:t>e a Drug – Partner Assignment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90600" y="1138238"/>
            <a:ext cx="6554788" cy="4889500"/>
            <a:chOff x="624" y="717"/>
            <a:chExt cx="4129" cy="308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4" y="717"/>
              <a:ext cx="4129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24" y="718"/>
              <a:ext cx="347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What type of medicine are you creating?  ___________________________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846" y="718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24" y="955"/>
              <a:ext cx="41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Ailment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61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9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576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893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11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528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45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162" y="955"/>
              <a:ext cx="8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5pts __________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00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4" y="1191"/>
              <a:ext cx="89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 of Medicine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16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76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93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11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528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845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162" y="1191"/>
              <a:ext cx="8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5pts __________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900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24" y="1429"/>
              <a:ext cx="98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Label information (1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497" y="1429"/>
              <a:ext cx="15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588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612" y="1429"/>
              <a:ext cx="50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each item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036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060" y="1429"/>
              <a:ext cx="33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below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324" y="1429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355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528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45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2" y="1429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216" y="1429"/>
              <a:ext cx="7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pts _________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847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24" y="1666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941" y="1666"/>
              <a:ext cx="15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 and statement of product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326" y="1666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24" y="1903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941" y="1903"/>
              <a:ext cx="33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What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202" y="1903"/>
              <a:ext cx="2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369" y="1903"/>
              <a:ext cx="7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product will do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016" y="1903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624" y="213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941" y="2139"/>
              <a:ext cx="96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Quantity of product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793" y="213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624" y="237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941" y="2377"/>
              <a:ext cx="88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Active ingredients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716" y="237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624" y="2614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941" y="2614"/>
              <a:ext cx="110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 of manufacturer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925" y="2614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624" y="2850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941" y="2850"/>
              <a:ext cx="47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Correct 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336" y="2850"/>
              <a:ext cx="96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mount of each dose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190" y="2850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624" y="308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941" y="3087"/>
              <a:ext cx="6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How to store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500" y="308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624" y="3325"/>
              <a:ext cx="19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Description of how the medicine will help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2408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2528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845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3162" y="3325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3216" y="3325"/>
              <a:ext cx="7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pts _________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3847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624" y="3562"/>
              <a:ext cx="75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Package design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1279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576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893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2211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528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845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3162" y="3562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216" y="3562"/>
              <a:ext cx="7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pts _________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3847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6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3756878" cy="27733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Discussion question:  Do we live in a medicated society as Americans? Explain.</a:t>
            </a:r>
          </a:p>
          <a:p>
            <a:endParaRPr lang="en-US" dirty="0"/>
          </a:p>
          <a:p>
            <a:r>
              <a:rPr lang="en-US" dirty="0" smtClean="0"/>
              <a:t>What percentage of Americans are drug users?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Lesson 1 The Role of Medicines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nor14568\AppData\Local\Microsoft\Windows\Temporary Internet Files\Content.IE5\2MN3LVSK\MC9004395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128616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Drugs</a:t>
            </a:r>
            <a:r>
              <a:rPr lang="en-US" sz="3200" dirty="0" smtClean="0"/>
              <a:t>- substances other than food that change the structure or function of the body or mind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Medicines</a:t>
            </a:r>
            <a:r>
              <a:rPr lang="en-US" sz="3200" dirty="0"/>
              <a:t>- drugs that are used to treat of prevent diseases or other conditions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Why do people take drugs? (Purpose)</a:t>
            </a:r>
            <a:endParaRPr lang="en-US" sz="3200" dirty="0" smtClean="0">
              <a:solidFill>
                <a:srgbClr val="FFC000"/>
              </a:solidFill>
            </a:endParaRPr>
          </a:p>
          <a:p>
            <a:pPr lvl="2"/>
            <a:r>
              <a:rPr lang="en-US" sz="2700" dirty="0" smtClean="0"/>
              <a:t>Help prevent disease</a:t>
            </a:r>
          </a:p>
          <a:p>
            <a:pPr lvl="2"/>
            <a:r>
              <a:rPr lang="en-US" sz="2700" dirty="0" smtClean="0"/>
              <a:t>Fight pathogens</a:t>
            </a:r>
          </a:p>
          <a:p>
            <a:pPr lvl="2"/>
            <a:r>
              <a:rPr lang="en-US" sz="2700" dirty="0" smtClean="0"/>
              <a:t>Relieve pain and other symptoms</a:t>
            </a:r>
          </a:p>
          <a:p>
            <a:pPr lvl="2"/>
            <a:r>
              <a:rPr lang="en-US" sz="2700" dirty="0" smtClean="0"/>
              <a:t>Regulate body’s systems/manage chronic conditions/maintain or restore health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Medicines are classified by how they work in your body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9032"/>
            <a:ext cx="2359152" cy="1554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</a:rPr>
              <a:t>Preventing Disease:</a:t>
            </a:r>
            <a:br>
              <a:rPr lang="en-US" sz="4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22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Vaccines</a:t>
            </a:r>
            <a:r>
              <a:rPr lang="en-US" sz="2800" dirty="0" smtClean="0"/>
              <a:t>- </a:t>
            </a:r>
            <a:r>
              <a:rPr lang="en-US" sz="2800" dirty="0"/>
              <a:t>a preparation that prevents a person from contracting a specific disease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Antitoxins</a:t>
            </a:r>
            <a:r>
              <a:rPr lang="en-US" sz="2800" dirty="0"/>
              <a:t>- fight the bacteria that produce substances toxic in the body</a:t>
            </a:r>
          </a:p>
          <a:p>
            <a:r>
              <a:rPr lang="en-US" sz="2800" b="1" dirty="0"/>
              <a:t>    Fighting Pathogens</a:t>
            </a:r>
            <a:r>
              <a:rPr lang="en-US" sz="2800" dirty="0"/>
              <a:t>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Antibiotics</a:t>
            </a:r>
            <a:r>
              <a:rPr lang="en-US" sz="2800" dirty="0"/>
              <a:t>- destroys </a:t>
            </a:r>
            <a:r>
              <a:rPr lang="en-US" sz="2800" dirty="0" smtClean="0"/>
              <a:t>disease-causing microorganisms </a:t>
            </a:r>
            <a:r>
              <a:rPr lang="en-US" sz="2800" dirty="0"/>
              <a:t>(bacteria</a:t>
            </a:r>
            <a:r>
              <a:rPr lang="en-US" sz="2800" dirty="0" smtClean="0"/>
              <a:t>)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2600" dirty="0">
                <a:solidFill>
                  <a:srgbClr val="FF0000"/>
                </a:solidFill>
              </a:rPr>
              <a:t>Antivirals and Antifungals</a:t>
            </a:r>
            <a:r>
              <a:rPr lang="en-US" sz="2600" dirty="0">
                <a:solidFill>
                  <a:prstClr val="white"/>
                </a:solidFill>
              </a:rPr>
              <a:t>- suppress viruses (colds, fever blisters, etc.) and fungi (ringworm, or athletes foot)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2600" dirty="0">
                <a:solidFill>
                  <a:srgbClr val="FF0000"/>
                </a:solidFill>
              </a:rPr>
              <a:t>Analgesics</a:t>
            </a:r>
            <a:r>
              <a:rPr lang="en-US" sz="2600" dirty="0">
                <a:solidFill>
                  <a:prstClr val="white"/>
                </a:solidFill>
              </a:rPr>
              <a:t>- used to relieve pain and inflammation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9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sz="3000" b="1" u="sng" dirty="0" smtClean="0">
                <a:solidFill>
                  <a:srgbClr val="FFC000"/>
                </a:solidFill>
              </a:rPr>
              <a:t>Chronic Conditions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Allergy medicines</a:t>
            </a:r>
            <a:r>
              <a:rPr lang="en-US" dirty="0" smtClean="0"/>
              <a:t>- antihistamines reduce allergy symptoms (sneezing, itching, and watery eyes)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Body Regulating Medicines</a:t>
            </a:r>
            <a:r>
              <a:rPr lang="en-US" dirty="0" smtClean="0"/>
              <a:t>- regulate body chemistry (insulin)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1" y="33338"/>
            <a:ext cx="4914063" cy="121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C:\Users\nor14568\AppData\Local\Microsoft\Windows\Temporary Internet Files\Content.IE5\2MN3LVSK\MP900422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67173"/>
            <a:ext cx="1752600" cy="23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Antidepressant</a:t>
            </a:r>
            <a:r>
              <a:rPr lang="en-US" dirty="0" smtClean="0"/>
              <a:t>: help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individuals from mental </a:t>
            </a:r>
          </a:p>
          <a:p>
            <a:pPr marL="0" indent="0">
              <a:buNone/>
            </a:pPr>
            <a:r>
              <a:rPr lang="en-US" dirty="0" smtClean="0"/>
              <a:t>   illnesses (brain chemistry, moods)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How we take Medicines:</a:t>
            </a:r>
          </a:p>
          <a:p>
            <a:pPr marL="514350" indent="-514350">
              <a:buAutoNum type="arabicPeriod"/>
            </a:pPr>
            <a:r>
              <a:rPr lang="en-US" dirty="0" smtClean="0"/>
              <a:t>Oral</a:t>
            </a:r>
          </a:p>
          <a:p>
            <a:pPr marL="514350" indent="-514350">
              <a:buAutoNum type="arabicPeriod"/>
            </a:pPr>
            <a:r>
              <a:rPr lang="en-US" dirty="0" smtClean="0"/>
              <a:t>Topical </a:t>
            </a:r>
          </a:p>
          <a:p>
            <a:pPr marL="514350" indent="-514350">
              <a:buAutoNum type="arabicPeriod"/>
            </a:pPr>
            <a:r>
              <a:rPr lang="en-US" dirty="0" smtClean="0"/>
              <a:t>Inhaled</a:t>
            </a:r>
          </a:p>
          <a:p>
            <a:pPr marL="514350" indent="-514350">
              <a:buAutoNum type="arabicPeriod"/>
            </a:pPr>
            <a:r>
              <a:rPr lang="en-US" dirty="0" smtClean="0"/>
              <a:t>Injected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nor14568\AppData\Local\Microsoft\Windows\Temporary Internet Files\Content.IE5\FICQDL4O\MP9004074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6670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r14568\AppData\Local\Microsoft\Windows\Temporary Internet Files\Content.IE5\FICQDL4O\MC9003899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1289549" cy="15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or14568\AppData\Local\Microsoft\Windows\Temporary Internet Files\Content.IE5\FICQDL4O\MP9003210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28" y="3148498"/>
            <a:ext cx="1685925" cy="23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or14568\AppData\Local\Microsoft\Windows\Temporary Internet Files\Content.IE5\FA247L47\MP9004222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72" y="4800600"/>
            <a:ext cx="1375459" cy="14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Side effect</a:t>
            </a:r>
            <a:r>
              <a:rPr lang="en-US" dirty="0" smtClean="0"/>
              <a:t>- reaction to medicine other than the one intended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Additive interaction</a:t>
            </a:r>
            <a:r>
              <a:rPr lang="en-US" dirty="0" smtClean="0"/>
              <a:t>- medicines work together in a positive way (anti-inflammatory and a muscle relaxer to treat joint pain)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Synergistic effect</a:t>
            </a:r>
            <a:r>
              <a:rPr lang="en-US" dirty="0" smtClean="0"/>
              <a:t>- the interaction of two or more medicines that result in a greater effect than when each medicine is taken alone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Antagonistic interaction</a:t>
            </a:r>
            <a:r>
              <a:rPr lang="en-US" dirty="0" smtClean="0"/>
              <a:t>- one medicine is canceled or reduced when taken with another medicine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Reactions to Medicines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A9ce1Km7i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2009775"/>
            <a:ext cx="6096000" cy="3429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Tolerance</a:t>
            </a:r>
            <a:r>
              <a:rPr lang="en-US" dirty="0" smtClean="0"/>
              <a:t>- a condition in which the body becomes used to the effect of a medicine.  The body requires increasingly larger doses to produce the same effect.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Withdrawal</a:t>
            </a:r>
            <a:r>
              <a:rPr lang="en-US" dirty="0" smtClean="0"/>
              <a:t>- someone stops using a medicine on which he/she becomes physiologically dependent.</a:t>
            </a:r>
          </a:p>
          <a:p>
            <a:pPr lvl="1"/>
            <a:r>
              <a:rPr lang="en-US" dirty="0" smtClean="0"/>
              <a:t>Symptom:</a:t>
            </a:r>
          </a:p>
          <a:p>
            <a:pPr lvl="2"/>
            <a:r>
              <a:rPr lang="en-US" sz="2800" dirty="0" smtClean="0"/>
              <a:t>Nervousness, insomnia, severe headaches, vomiting, chills, and cramps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nor14568\AppData\Local\Microsoft\Windows\Temporary Internet Files\Content.IE5\2MN3LVSK\MP9001788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37173"/>
            <a:ext cx="1958975" cy="13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or14568\AppData\Local\Microsoft\Windows\Temporary Internet Files\Content.IE5\PFYDY9BD\MC9003392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6855"/>
            <a:ext cx="1371600" cy="12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677</Words>
  <Application>Microsoft Office PowerPoint</Application>
  <PresentationFormat>On-screen Show (4:3)</PresentationFormat>
  <Paragraphs>151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iRespondGraphMaster</vt:lpstr>
      <vt:lpstr>Paper</vt:lpstr>
      <vt:lpstr>Ch. 19 Medicines and Drugs</vt:lpstr>
      <vt:lpstr>Lesson 1 The Role of Medicines</vt:lpstr>
      <vt:lpstr>Medicines are classified by how they work in your body</vt:lpstr>
      <vt:lpstr>    Preventing Disease: </vt:lpstr>
      <vt:lpstr>PowerPoint Presentation</vt:lpstr>
      <vt:lpstr>PowerPoint Presentation</vt:lpstr>
      <vt:lpstr>      Reactions to Medicines </vt:lpstr>
      <vt:lpstr>Drug Interactions</vt:lpstr>
      <vt:lpstr>PowerPoint Presentation</vt:lpstr>
      <vt:lpstr>Lesson 2:  Using Medicines Safely</vt:lpstr>
      <vt:lpstr>PowerPoint Presentation</vt:lpstr>
      <vt:lpstr> How to read a prescription label vs. OTC label </vt:lpstr>
      <vt:lpstr>PowerPoint Presentation</vt:lpstr>
      <vt:lpstr>PowerPoint Presentation</vt:lpstr>
      <vt:lpstr>Taking OTC’s Safely</vt:lpstr>
      <vt:lpstr>What happens when we take Opioids?</vt:lpstr>
      <vt:lpstr>Growing Danger of mixing Prescription Drugs and supplements</vt:lpstr>
      <vt:lpstr>Prince dies from Accidental Overdose</vt:lpstr>
      <vt:lpstr>Create a Drug – Partner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12 Medicines and Drugs</dc:title>
  <dc:creator>Olivia Petersen</dc:creator>
  <cp:lastModifiedBy>Deanna Stewart</cp:lastModifiedBy>
  <cp:revision>40</cp:revision>
  <cp:lastPrinted>2017-02-08T15:42:31Z</cp:lastPrinted>
  <dcterms:created xsi:type="dcterms:W3CDTF">2011-10-21T13:33:45Z</dcterms:created>
  <dcterms:modified xsi:type="dcterms:W3CDTF">2019-02-12T12:46:59Z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