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08" r:id="rId5"/>
  </p:sldMasterIdLst>
  <p:handoutMasterIdLst>
    <p:handoutMasterId r:id="rId25"/>
  </p:handoutMasterIdLst>
  <p:sldIdLst>
    <p:sldId id="256" r:id="rId6"/>
    <p:sldId id="257" r:id="rId7"/>
    <p:sldId id="258" r:id="rId8"/>
    <p:sldId id="268" r:id="rId9"/>
    <p:sldId id="259" r:id="rId10"/>
    <p:sldId id="260" r:id="rId11"/>
    <p:sldId id="261" r:id="rId12"/>
    <p:sldId id="282" r:id="rId13"/>
    <p:sldId id="262" r:id="rId14"/>
    <p:sldId id="263" r:id="rId15"/>
    <p:sldId id="265" r:id="rId16"/>
    <p:sldId id="264" r:id="rId17"/>
    <p:sldId id="266" r:id="rId18"/>
    <p:sldId id="267" r:id="rId19"/>
    <p:sldId id="279" r:id="rId20"/>
    <p:sldId id="280" r:id="rId21"/>
    <p:sldId id="276" r:id="rId22"/>
    <p:sldId id="281" r:id="rId23"/>
    <p:sldId id="273" r:id="rId24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156A48-1A57-4E8E-8FDB-FD63FC1B743A}" v="7" dt="2020-10-23T15:26:44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3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09FE3-0486-4E62-AC04-D923B7DD87C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B8D66-D3E7-4DAB-B3B0-70BA6A20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1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5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3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51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1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2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8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2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1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CF9A7-9AAB-42E3-B41D-DECE5F5C19E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DD2C-F1D4-4EC9-8093-49C6568A0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2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69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bC5ckoxXh0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NDVV_M__CS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YZXaPGcoUFY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IrZkwnYXsNY?feature=oembe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n.wikipedia.org/wiki/List_of_deaths_from_drug_overdose_and_intoxication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JA9ce1Km7i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295399"/>
          </a:xfrm>
        </p:spPr>
        <p:txBody>
          <a:bodyPr/>
          <a:lstStyle/>
          <a:p>
            <a:r>
              <a:rPr lang="en-US" dirty="0"/>
              <a:t>Ch. 19 Medicines and Drugs</a:t>
            </a:r>
          </a:p>
        </p:txBody>
      </p:sp>
      <p:pic>
        <p:nvPicPr>
          <p:cNvPr id="1026" name="Picture 2" descr="C:\Users\nor14568\AppData\Local\Microsoft\Windows\Temporary Internet Files\Content.IE5\PFYDY9BD\MP900337311[1]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86" y="3886200"/>
            <a:ext cx="1511813" cy="211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or14568\AppData\Local\Microsoft\Windows\Temporary Internet Files\Content.IE5\FA247L47\MP9003373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1961271" cy="27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or14568\AppData\Local\Microsoft\Windows\Temporary Internet Files\Content.IE5\PFYDY9BD\MP90038620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14" y="304800"/>
            <a:ext cx="1219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5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as many drugs as you can: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 Using Medicines Safely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199804"/>
              </p:ext>
            </p:extLst>
          </p:nvPr>
        </p:nvGraphicFramePr>
        <p:xfrm>
          <a:off x="1524000" y="2667000"/>
          <a:ext cx="6096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dirty="0"/>
                        <a:t>Prescriptions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OTC’s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68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Prescription</a:t>
            </a:r>
            <a:r>
              <a:rPr lang="en-US" dirty="0"/>
              <a:t> - medicines that are dispensed only with the written approval of a licensed physician</a:t>
            </a:r>
          </a:p>
          <a:p>
            <a:r>
              <a:rPr lang="en-US" dirty="0">
                <a:solidFill>
                  <a:srgbClr val="FF0000"/>
                </a:solidFill>
              </a:rPr>
              <a:t>Over the counter (OTC)- </a:t>
            </a:r>
            <a:r>
              <a:rPr lang="en-US" dirty="0"/>
              <a:t>you can buy  without  a doctor’s prescription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nor14568\AppData\Local\Microsoft\Windows\Temporary Internet Files\Content.IE5\FICQDL4O\MP9003210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45" y="3429000"/>
            <a:ext cx="3657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80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Prescription Label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(more specific)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br>
              <a:rPr lang="en-US" sz="2600" b="1" spc="0" dirty="0">
                <a:ln>
                  <a:noFill/>
                </a:ln>
                <a:solidFill>
                  <a:srgbClr val="FEFAC9"/>
                </a:solidFill>
                <a:effectLst/>
                <a:ea typeface="+mn-ea"/>
                <a:cs typeface="+mn-cs"/>
              </a:rPr>
            </a:br>
            <a:r>
              <a:rPr lang="en-US" sz="2600" b="1" spc="0" dirty="0">
                <a:ln>
                  <a:noFill/>
                </a:ln>
                <a:solidFill>
                  <a:srgbClr val="FEFAC9"/>
                </a:solidFill>
                <a:effectLst/>
                <a:ea typeface="+mn-ea"/>
                <a:cs typeface="+mn-cs"/>
              </a:rPr>
              <a:t>How to read a prescription label vs. OTC label</a:t>
            </a:r>
            <a:br>
              <a:rPr lang="en-US" sz="2600" b="1" spc="0" dirty="0">
                <a:ln>
                  <a:noFill/>
                </a:ln>
                <a:solidFill>
                  <a:srgbClr val="FEFAC9"/>
                </a:solidFill>
                <a:effectLst/>
                <a:ea typeface="+mn-ea"/>
                <a:cs typeface="+mn-cs"/>
              </a:rPr>
            </a:b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>
          <a:xfrm>
            <a:off x="4648200" y="1066800"/>
            <a:ext cx="4040188" cy="1600200"/>
          </a:xfrm>
        </p:spPr>
        <p:txBody>
          <a:bodyPr/>
          <a:lstStyle/>
          <a:p>
            <a:pPr lvl="0">
              <a:buClr>
                <a:srgbClr val="F3A447"/>
              </a:buClr>
            </a:pPr>
            <a:endParaRPr lang="en-US" sz="2400" b="0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FC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lvl="0">
              <a:buClr>
                <a:srgbClr val="F3A447"/>
              </a:buClr>
            </a:pPr>
            <a:endParaRPr lang="en-US" sz="2400" b="0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FC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lvl="0">
              <a:buClr>
                <a:srgbClr val="F3A447"/>
              </a:buClr>
            </a:pPr>
            <a:endParaRPr lang="en-US" sz="2400" b="0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FC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lvl="0" algn="ctr">
              <a:buClr>
                <a:srgbClr val="F3A447"/>
              </a:buClr>
            </a:pPr>
            <a:r>
              <a:rPr lang="en-US" sz="2000" b="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Over the Counter Label</a:t>
            </a:r>
          </a:p>
          <a:p>
            <a:pPr lvl="0" algn="ctr">
              <a:buClr>
                <a:srgbClr val="F3A447"/>
              </a:buClr>
            </a:pPr>
            <a:r>
              <a:rPr lang="en-US" sz="2000" b="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have to be approved by the FDA so that the drug is considered to be safe enough for everyone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2763467"/>
            <a:ext cx="4514850" cy="253365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5494" y="2667000"/>
            <a:ext cx="4038600" cy="27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9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Failing to follow the instructions</a:t>
            </a:r>
          </a:p>
          <a:p>
            <a:pPr lvl="1"/>
            <a:r>
              <a:rPr lang="en-US" dirty="0"/>
              <a:t>Giving a prescription medicine to another person</a:t>
            </a:r>
          </a:p>
          <a:p>
            <a:pPr lvl="1"/>
            <a:r>
              <a:rPr lang="en-US" dirty="0"/>
              <a:t>Taking too much or too little of a medicine</a:t>
            </a:r>
          </a:p>
          <a:p>
            <a:pPr lvl="1"/>
            <a:r>
              <a:rPr lang="en-US" dirty="0"/>
              <a:t>Taking a medicine for a longer or shorter period of time than the one recommended</a:t>
            </a:r>
          </a:p>
          <a:p>
            <a:pPr lvl="1"/>
            <a:r>
              <a:rPr lang="en-US" dirty="0"/>
              <a:t>Discontinuing use of a medicine without the doctor’s knowledge</a:t>
            </a:r>
          </a:p>
          <a:p>
            <a:pPr lvl="1"/>
            <a:r>
              <a:rPr lang="en-US" dirty="0"/>
              <a:t>Mixing medicines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Medicine </a:t>
            </a:r>
            <a:r>
              <a:rPr lang="en-US" u="sng" dirty="0">
                <a:solidFill>
                  <a:srgbClr val="FF0000"/>
                </a:solidFill>
              </a:rPr>
              <a:t>Misuse</a:t>
            </a:r>
            <a:br>
              <a:rPr lang="en-US" u="sng" dirty="0">
                <a:solidFill>
                  <a:srgbClr val="FF0000"/>
                </a:solidFill>
              </a:rPr>
            </a:br>
            <a:r>
              <a:rPr lang="en-US" sz="3100" dirty="0"/>
              <a:t>using a medicine in ways other than the intended one</a:t>
            </a:r>
          </a:p>
        </p:txBody>
      </p:sp>
    </p:spTree>
    <p:extLst>
      <p:ext uri="{BB962C8B-B14F-4D97-AF65-F5344CB8AC3E}">
        <p14:creationId xmlns:p14="http://schemas.microsoft.com/office/powerpoint/2010/main" val="646001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/>
              <a:t>Teens should avoid using drugs to:</a:t>
            </a:r>
          </a:p>
          <a:p>
            <a:pPr lvl="1"/>
            <a:r>
              <a:rPr lang="en-US" dirty="0"/>
              <a:t>To lose weight or stay awake</a:t>
            </a:r>
          </a:p>
          <a:p>
            <a:pPr lvl="1"/>
            <a:r>
              <a:rPr lang="en-US" dirty="0"/>
              <a:t>To fit in with peers (pill parties- mixing as many OTC medicines as you can and taking them all at once to see the effects)</a:t>
            </a:r>
          </a:p>
          <a:p>
            <a:pPr lvl="1"/>
            <a:r>
              <a:rPr lang="en-US" dirty="0"/>
              <a:t>Avoid taking medicines that were prescribed to someone else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Medicine </a:t>
            </a:r>
            <a:r>
              <a:rPr lang="en-US" u="sng" dirty="0">
                <a:solidFill>
                  <a:srgbClr val="FF0000"/>
                </a:solidFill>
              </a:rPr>
              <a:t>Abuse</a:t>
            </a:r>
            <a:br>
              <a:rPr lang="en-US" u="sng" dirty="0">
                <a:solidFill>
                  <a:srgbClr val="FF0000"/>
                </a:solidFill>
              </a:rPr>
            </a:br>
            <a:r>
              <a:rPr lang="en-US" dirty="0"/>
              <a:t> </a:t>
            </a:r>
            <a:r>
              <a:rPr lang="en-US" sz="2900" u="sng" dirty="0"/>
              <a:t>intentionally</a:t>
            </a:r>
            <a:r>
              <a:rPr lang="en-US" sz="2900" dirty="0"/>
              <a:t> taking medications for </a:t>
            </a:r>
            <a:r>
              <a:rPr lang="en-US" sz="2900" u="sng" dirty="0"/>
              <a:t>nonmedical</a:t>
            </a:r>
            <a:r>
              <a:rPr lang="en-US" sz="2900" dirty="0"/>
              <a:t> reasons</a:t>
            </a:r>
          </a:p>
        </p:txBody>
      </p:sp>
    </p:spTree>
    <p:extLst>
      <p:ext uri="{BB962C8B-B14F-4D97-AF65-F5344CB8AC3E}">
        <p14:creationId xmlns:p14="http://schemas.microsoft.com/office/powerpoint/2010/main" val="213016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C5ckoxXh0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2138362"/>
            <a:ext cx="5638800" cy="31718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OTC’s Safely</a:t>
            </a:r>
          </a:p>
        </p:txBody>
      </p:sp>
    </p:spTree>
    <p:extLst>
      <p:ext uri="{BB962C8B-B14F-4D97-AF65-F5344CB8AC3E}">
        <p14:creationId xmlns:p14="http://schemas.microsoft.com/office/powerpoint/2010/main" val="1550181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DVV_M__CS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2052638"/>
            <a:ext cx="5698067" cy="32051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happens when we take Opioids?</a:t>
            </a:r>
          </a:p>
        </p:txBody>
      </p:sp>
    </p:spTree>
    <p:extLst>
      <p:ext uri="{BB962C8B-B14F-4D97-AF65-F5344CB8AC3E}">
        <p14:creationId xmlns:p14="http://schemas.microsoft.com/office/powerpoint/2010/main" val="144476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Why herbal supplements taken with prescription drugs may be risky">
            <a:hlinkClick r:id="" action="ppaction://media"/>
            <a:extLst>
              <a:ext uri="{FF2B5EF4-FFF2-40B4-BE49-F238E27FC236}">
                <a16:creationId xmlns:a16="http://schemas.microsoft.com/office/drawing/2014/main" id="{C46458DF-6626-4D47-9667-7CD8A8C3959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1524000"/>
            <a:ext cx="8128000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Growing Danger of mixing Prescription Drugs and supplements</a:t>
            </a:r>
          </a:p>
        </p:txBody>
      </p:sp>
    </p:spTree>
    <p:extLst>
      <p:ext uri="{BB962C8B-B14F-4D97-AF65-F5344CB8AC3E}">
        <p14:creationId xmlns:p14="http://schemas.microsoft.com/office/powerpoint/2010/main" val="214622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reasons Accidental Overdose’s are on the rise?</a:t>
            </a:r>
          </a:p>
        </p:txBody>
      </p:sp>
      <p:pic>
        <p:nvPicPr>
          <p:cNvPr id="6" name="Online Media 5" title="VIDEO: Accidental drug overdose deaths up by 18 percent">
            <a:hlinkClick r:id="" action="ppaction://media"/>
            <a:extLst>
              <a:ext uri="{FF2B5EF4-FFF2-40B4-BE49-F238E27FC236}">
                <a16:creationId xmlns:a16="http://schemas.microsoft.com/office/drawing/2014/main" id="{CA293054-7622-4A79-BA51-0D2593C771A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1524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/>
              <a:t>Create a Drug – Partner Assignment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90600" y="1138238"/>
            <a:ext cx="6554788" cy="4889500"/>
            <a:chOff x="624" y="717"/>
            <a:chExt cx="4129" cy="308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4" y="717"/>
              <a:ext cx="4129" cy="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24" y="718"/>
              <a:ext cx="347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What type of medicine are you creating?  ___________________________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846" y="718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24" y="955"/>
              <a:ext cx="41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Ailment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61" y="95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9" y="95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576" y="95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893" y="95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211" y="95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528" y="95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845" y="95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162" y="955"/>
              <a:ext cx="84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5pts __________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900" y="95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4" y="1191"/>
              <a:ext cx="89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Name of Medicine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416" y="1191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576" y="1191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893" y="1191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211" y="1191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528" y="1191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845" y="1191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162" y="1191"/>
              <a:ext cx="84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5pts __________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900" y="1191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24" y="1429"/>
              <a:ext cx="98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Label information (1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497" y="1429"/>
              <a:ext cx="15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588" y="1429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612" y="1429"/>
              <a:ext cx="50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each item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036" y="1429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060" y="1429"/>
              <a:ext cx="33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below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324" y="1429"/>
              <a:ext cx="9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355" y="1429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528" y="1429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45" y="1429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162" y="1429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216" y="1429"/>
              <a:ext cx="72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pts _________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847" y="1429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24" y="1666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941" y="1666"/>
              <a:ext cx="152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Name and statement of product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326" y="1666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624" y="1903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941" y="1903"/>
              <a:ext cx="33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What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202" y="1903"/>
              <a:ext cx="23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the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1369" y="1903"/>
              <a:ext cx="74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product will do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2016" y="1903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624" y="2139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941" y="2139"/>
              <a:ext cx="96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Quantity of product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1793" y="2139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624" y="2377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941" y="2377"/>
              <a:ext cx="88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Active ingredients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1716" y="2377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624" y="2614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941" y="2614"/>
              <a:ext cx="110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Name of manufacturer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1925" y="2614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624" y="2850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941" y="2850"/>
              <a:ext cx="47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Correct 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1336" y="2850"/>
              <a:ext cx="96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mount of each dose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2190" y="2850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624" y="3087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941" y="3087"/>
              <a:ext cx="65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How to store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1500" y="3087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624" y="3325"/>
              <a:ext cx="195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Description of how the medicine will help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2408" y="332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2528" y="332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2845" y="332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3162" y="3325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3216" y="3325"/>
              <a:ext cx="72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pts _________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3847" y="3325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624" y="3562"/>
              <a:ext cx="75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Package design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1279" y="3562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1576" y="3562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1893" y="3562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2211" y="3562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2528" y="3562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2845" y="3562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3162" y="3562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3216" y="3562"/>
              <a:ext cx="72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pts _________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3847" y="3562"/>
              <a:ext cx="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68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4572000" cy="453548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Discussion question:  Do we live in a medicated society as Americans? Explain.</a:t>
            </a:r>
          </a:p>
          <a:p>
            <a:endParaRPr lang="en-US" dirty="0"/>
          </a:p>
          <a:p>
            <a:r>
              <a:rPr lang="en-US" dirty="0"/>
              <a:t>What percentage of Americans are drug users?</a:t>
            </a:r>
          </a:p>
          <a:p>
            <a:pPr lvl="1"/>
            <a:r>
              <a:rPr lang="en-US" b="1" dirty="0"/>
              <a:t>66 percent</a:t>
            </a:r>
            <a:r>
              <a:rPr lang="en-US" dirty="0"/>
              <a:t> of all adults in the United States — use prescription drugs. </a:t>
            </a:r>
          </a:p>
          <a:p>
            <a:pPr marL="0" indent="0">
              <a:buNone/>
            </a:pPr>
            <a:r>
              <a:rPr lang="en-US" sz="3100" dirty="0">
                <a:solidFill>
                  <a:schemeClr val="bg1"/>
                </a:solidFill>
              </a:rPr>
              <a:t>Deaths from Drug Overdose</a:t>
            </a:r>
            <a:endParaRPr lang="en-US" sz="3100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https://en.wikipedia.org/wiki/List_of_deaths_from_drug_overdose_and_intoxication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Lesson 1 The Role of Medicines</a:t>
            </a:r>
          </a:p>
        </p:txBody>
      </p:sp>
      <p:pic>
        <p:nvPicPr>
          <p:cNvPr id="2050" name="Picture 2" descr="C:\Users\nor14568\AppData\Local\Microsoft\Windows\Temporary Internet Files\Content.IE5\2MN3LVSK\MC9004395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128616" cy="3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9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Drugs</a:t>
            </a:r>
            <a:r>
              <a:rPr lang="en-US" sz="3200" dirty="0"/>
              <a:t>- substances other than food that change the structure or function of the body or mind</a:t>
            </a:r>
          </a:p>
          <a:p>
            <a:r>
              <a:rPr lang="en-US" sz="3200" dirty="0">
                <a:solidFill>
                  <a:srgbClr val="FF0000"/>
                </a:solidFill>
              </a:rPr>
              <a:t>Medicines</a:t>
            </a:r>
            <a:r>
              <a:rPr lang="en-US" sz="3200" dirty="0"/>
              <a:t>- drugs that are used to treat of prevent diseases or other conditions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C000"/>
                </a:solidFill>
              </a:rPr>
              <a:t>Why do people take drugs? (Purpose)</a:t>
            </a:r>
          </a:p>
          <a:p>
            <a:pPr lvl="2"/>
            <a:r>
              <a:rPr lang="en-US" sz="2700" dirty="0"/>
              <a:t>Help prevent disease</a:t>
            </a:r>
          </a:p>
          <a:p>
            <a:pPr lvl="2"/>
            <a:r>
              <a:rPr lang="en-US" sz="2700" dirty="0"/>
              <a:t>Fight pathogens</a:t>
            </a:r>
          </a:p>
          <a:p>
            <a:pPr lvl="2"/>
            <a:r>
              <a:rPr lang="en-US" sz="2700" dirty="0"/>
              <a:t>Relieve pain and other symptoms</a:t>
            </a:r>
          </a:p>
          <a:p>
            <a:pPr lvl="2"/>
            <a:r>
              <a:rPr lang="en-US" sz="2700" dirty="0"/>
              <a:t>Regulate body’s systems/manage chronic conditions/maintain or restore health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Medicines are classified by how they work in your body</a:t>
            </a:r>
          </a:p>
        </p:txBody>
      </p:sp>
    </p:spTree>
    <p:extLst>
      <p:ext uri="{BB962C8B-B14F-4D97-AF65-F5344CB8AC3E}">
        <p14:creationId xmlns:p14="http://schemas.microsoft.com/office/powerpoint/2010/main" val="385215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9032"/>
            <a:ext cx="2359152" cy="15544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</a:rPr>
              <a:t>Preventing Disease:</a:t>
            </a:r>
            <a:br>
              <a:rPr lang="en-US" sz="4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524000"/>
            <a:ext cx="8229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Vaccines</a:t>
            </a:r>
            <a:r>
              <a:rPr lang="en-US" sz="2800" dirty="0"/>
              <a:t>- a preparation that prevents a person from contracting a specific disease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Antitoxins</a:t>
            </a:r>
            <a:r>
              <a:rPr lang="en-US" sz="2800" dirty="0"/>
              <a:t>- fight the bacteria that produce substances toxic in the body</a:t>
            </a:r>
          </a:p>
          <a:p>
            <a:r>
              <a:rPr lang="en-US" sz="2800" b="1" dirty="0"/>
              <a:t>    Fighting Pathogens</a:t>
            </a:r>
            <a:r>
              <a:rPr lang="en-US" sz="2800" dirty="0"/>
              <a:t>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Antibiotics</a:t>
            </a:r>
            <a:r>
              <a:rPr lang="en-US" sz="2800" dirty="0"/>
              <a:t>- destroys disease-causing microorganisms (bacteria)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2600" dirty="0">
                <a:solidFill>
                  <a:srgbClr val="FF0000"/>
                </a:solidFill>
              </a:rPr>
              <a:t>Antivirals and Antifungals</a:t>
            </a:r>
            <a:r>
              <a:rPr lang="en-US" sz="2600" dirty="0">
                <a:solidFill>
                  <a:prstClr val="white"/>
                </a:solidFill>
              </a:rPr>
              <a:t>- suppress viruses (colds, fever blisters, etc.) and fungi (ringworm, or athletes foot)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2600" dirty="0">
                <a:solidFill>
                  <a:srgbClr val="FF0000"/>
                </a:solidFill>
              </a:rPr>
              <a:t>Analgesics</a:t>
            </a:r>
            <a:r>
              <a:rPr lang="en-US" sz="2600" dirty="0">
                <a:solidFill>
                  <a:prstClr val="white"/>
                </a:solidFill>
              </a:rPr>
              <a:t>- used to relieve pain and inflammation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591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   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sz="3000" b="1" u="sng" dirty="0">
                <a:solidFill>
                  <a:srgbClr val="FFC000"/>
                </a:solidFill>
              </a:rPr>
              <a:t>Chronic Conditions</a:t>
            </a:r>
            <a:r>
              <a:rPr lang="en-US" b="1" dirty="0">
                <a:solidFill>
                  <a:srgbClr val="FFC000"/>
                </a:solidFill>
              </a:rPr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Allergy medicines</a:t>
            </a:r>
            <a:r>
              <a:rPr lang="en-US" dirty="0"/>
              <a:t>- antihistamines reduce allergy symptoms (sneezing, itching, and watery eyes)</a:t>
            </a:r>
          </a:p>
          <a:p>
            <a:r>
              <a:rPr lang="en-US" dirty="0">
                <a:solidFill>
                  <a:srgbClr val="FF0000"/>
                </a:solidFill>
              </a:rPr>
              <a:t>Body Regulating Medicines</a:t>
            </a:r>
            <a:r>
              <a:rPr lang="en-US" dirty="0"/>
              <a:t>- regulate body chemistry (insulin)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9011" y="33338"/>
            <a:ext cx="4914063" cy="1219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 descr="C:\Users\nor14568\AppData\Local\Microsoft\Windows\Temporary Internet Files\Content.IE5\2MN3LVSK\MP9004222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67173"/>
            <a:ext cx="1752600" cy="230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1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Antidepressant</a:t>
            </a:r>
            <a:r>
              <a:rPr lang="en-US" dirty="0"/>
              <a:t>: help</a:t>
            </a:r>
          </a:p>
          <a:p>
            <a:pPr marL="0" indent="0">
              <a:buNone/>
            </a:pPr>
            <a:r>
              <a:rPr lang="en-US" dirty="0"/>
              <a:t>   individuals from mental </a:t>
            </a:r>
          </a:p>
          <a:p>
            <a:pPr marL="0" indent="0">
              <a:buNone/>
            </a:pPr>
            <a:r>
              <a:rPr lang="en-US" dirty="0"/>
              <a:t>   illnesses (brain chemistry, moods)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How we take Medicines:</a:t>
            </a:r>
          </a:p>
          <a:p>
            <a:pPr marL="514350" indent="-514350">
              <a:buAutoNum type="arabicPeriod"/>
            </a:pPr>
            <a:r>
              <a:rPr lang="en-US" dirty="0"/>
              <a:t>Oral</a:t>
            </a:r>
          </a:p>
          <a:p>
            <a:pPr marL="514350" indent="-514350">
              <a:buAutoNum type="arabicPeriod"/>
            </a:pPr>
            <a:r>
              <a:rPr lang="en-US" dirty="0"/>
              <a:t>Topical </a:t>
            </a:r>
          </a:p>
          <a:p>
            <a:pPr marL="514350" indent="-514350">
              <a:buAutoNum type="arabicPeriod"/>
            </a:pPr>
            <a:r>
              <a:rPr lang="en-US" dirty="0"/>
              <a:t>Inhaled</a:t>
            </a:r>
          </a:p>
          <a:p>
            <a:pPr marL="514350" indent="-514350">
              <a:buAutoNum type="arabicPeriod"/>
            </a:pPr>
            <a:r>
              <a:rPr lang="en-US" dirty="0"/>
              <a:t>Injected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nor14568\AppData\Local\Microsoft\Windows\Temporary Internet Files\Content.IE5\FICQDL4O\MP9004074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266700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or14568\AppData\Local\Microsoft\Windows\Temporary Internet Files\Content.IE5\FICQDL4O\MC9003899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95600"/>
            <a:ext cx="1289549" cy="15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or14568\AppData\Local\Microsoft\Windows\Temporary Internet Files\Content.IE5\FICQDL4O\MP90032109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28" y="3148498"/>
            <a:ext cx="1685925" cy="236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nor14568\AppData\Local\Microsoft\Windows\Temporary Internet Files\Content.IE5\FA247L47\MP90042228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972" y="4800600"/>
            <a:ext cx="1375459" cy="142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4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Side effect</a:t>
            </a:r>
            <a:r>
              <a:rPr lang="en-US" dirty="0"/>
              <a:t>- reaction to medicine other than the one intended</a:t>
            </a:r>
          </a:p>
          <a:p>
            <a:r>
              <a:rPr lang="en-US" dirty="0">
                <a:solidFill>
                  <a:srgbClr val="FF0000"/>
                </a:solidFill>
              </a:rPr>
              <a:t>Additive interaction</a:t>
            </a:r>
            <a:r>
              <a:rPr lang="en-US" dirty="0"/>
              <a:t>- medicines work together in a positive way (anti-inflammatory and a muscle relaxer to treat joint pain)</a:t>
            </a:r>
          </a:p>
          <a:p>
            <a:r>
              <a:rPr lang="en-US" dirty="0">
                <a:solidFill>
                  <a:srgbClr val="FF0000"/>
                </a:solidFill>
              </a:rPr>
              <a:t>Synergistic effect</a:t>
            </a:r>
            <a:r>
              <a:rPr lang="en-US" dirty="0"/>
              <a:t>- the interaction of two or more medicines that result in a greater effect than when each medicine is taken alone</a:t>
            </a:r>
          </a:p>
          <a:p>
            <a:r>
              <a:rPr lang="en-US" dirty="0">
                <a:solidFill>
                  <a:srgbClr val="FF0000"/>
                </a:solidFill>
              </a:rPr>
              <a:t>Antagonistic interaction</a:t>
            </a:r>
            <a:r>
              <a:rPr lang="en-US" dirty="0"/>
              <a:t>- one medicine is canceled or reduced when taken with another medicine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rgbClr val="FFC000"/>
                </a:solidFill>
              </a:rPr>
              <a:t>Reactions to Medicines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8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A9ce1Km7i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2009775"/>
            <a:ext cx="6096000" cy="3429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Interactions</a:t>
            </a:r>
          </a:p>
        </p:txBody>
      </p:sp>
    </p:spTree>
    <p:extLst>
      <p:ext uri="{BB962C8B-B14F-4D97-AF65-F5344CB8AC3E}">
        <p14:creationId xmlns:p14="http://schemas.microsoft.com/office/powerpoint/2010/main" val="380124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Tolerance</a:t>
            </a:r>
            <a:r>
              <a:rPr lang="en-US" dirty="0"/>
              <a:t>- a condition in which the body becomes used to the effect of a medicine.  The body requires increasingly larger doses to produce the same effect.</a:t>
            </a:r>
          </a:p>
          <a:p>
            <a:r>
              <a:rPr lang="en-US" dirty="0">
                <a:solidFill>
                  <a:srgbClr val="FF0000"/>
                </a:solidFill>
              </a:rPr>
              <a:t>Withdrawal</a:t>
            </a:r>
            <a:r>
              <a:rPr lang="en-US" dirty="0"/>
              <a:t>- someone stops using a medicine on which he/she becomes physiologically dependent.</a:t>
            </a:r>
          </a:p>
          <a:p>
            <a:pPr lvl="1"/>
            <a:r>
              <a:rPr lang="en-US" dirty="0"/>
              <a:t>Symptom:</a:t>
            </a:r>
          </a:p>
          <a:p>
            <a:pPr lvl="2"/>
            <a:r>
              <a:rPr lang="en-US" sz="2800" dirty="0"/>
              <a:t>Nervousness, insomnia, severe headaches, vomiting, chills, and cramps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nor14568\AppData\Local\Microsoft\Windows\Temporary Internet Files\Content.IE5\2MN3LVSK\MP9001788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37173"/>
            <a:ext cx="1958975" cy="130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or14568\AppData\Local\Microsoft\Windows\Temporary Internet Files\Content.IE5\PFYDY9BD\MC9003392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86855"/>
            <a:ext cx="1371600" cy="12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9256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CB943734C6304E9A9B1F24E81D5DD4" ma:contentTypeVersion="33" ma:contentTypeDescription="Create a new document." ma:contentTypeScope="" ma:versionID="7bc3c47b268bf87a9901f484203d1749">
  <xsd:schema xmlns:xsd="http://www.w3.org/2001/XMLSchema" xmlns:xs="http://www.w3.org/2001/XMLSchema" xmlns:p="http://schemas.microsoft.com/office/2006/metadata/properties" xmlns:ns3="bf11f4db-f016-4acd-a79c-dae28cb32233" xmlns:ns4="25715086-fb56-448a-8f44-7ff13588087d" targetNamespace="http://schemas.microsoft.com/office/2006/metadata/properties" ma:root="true" ma:fieldsID="3c5ca4d582e0f01af097ce75a2a67188" ns3:_="" ns4:_="">
    <xsd:import namespace="bf11f4db-f016-4acd-a79c-dae28cb32233"/>
    <xsd:import namespace="25715086-fb56-448a-8f44-7ff1358808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1f4db-f016-4acd-a79c-dae28cb322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5086-fb56-448a-8f44-7ff1358808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25715086-fb56-448a-8f44-7ff13588087d" xsi:nil="true"/>
    <CultureName xmlns="25715086-fb56-448a-8f44-7ff13588087d" xsi:nil="true"/>
    <Students xmlns="25715086-fb56-448a-8f44-7ff13588087d">
      <UserInfo>
        <DisplayName/>
        <AccountId xsi:nil="true"/>
        <AccountType/>
      </UserInfo>
    </Students>
    <LMS_Mappings xmlns="25715086-fb56-448a-8f44-7ff13588087d" xsi:nil="true"/>
    <Invited_Students xmlns="25715086-fb56-448a-8f44-7ff13588087d" xsi:nil="true"/>
    <Math_Settings xmlns="25715086-fb56-448a-8f44-7ff13588087d" xsi:nil="true"/>
    <Self_Registration_Enabled xmlns="25715086-fb56-448a-8f44-7ff13588087d" xsi:nil="true"/>
    <Teachers xmlns="25715086-fb56-448a-8f44-7ff13588087d">
      <UserInfo>
        <DisplayName/>
        <AccountId xsi:nil="true"/>
        <AccountType/>
      </UserInfo>
    </Teachers>
    <Student_Groups xmlns="25715086-fb56-448a-8f44-7ff13588087d">
      <UserInfo>
        <DisplayName/>
        <AccountId xsi:nil="true"/>
        <AccountType/>
      </UserInfo>
    </Student_Groups>
    <Invited_Teachers xmlns="25715086-fb56-448a-8f44-7ff13588087d" xsi:nil="true"/>
    <Templates xmlns="25715086-fb56-448a-8f44-7ff13588087d" xsi:nil="true"/>
    <Has_Teacher_Only_SectionGroup xmlns="25715086-fb56-448a-8f44-7ff13588087d" xsi:nil="true"/>
    <Distribution_Groups xmlns="25715086-fb56-448a-8f44-7ff13588087d" xsi:nil="true"/>
    <NotebookType xmlns="25715086-fb56-448a-8f44-7ff13588087d" xsi:nil="true"/>
    <AppVersion xmlns="25715086-fb56-448a-8f44-7ff13588087d" xsi:nil="true"/>
    <TeamsChannelId xmlns="25715086-fb56-448a-8f44-7ff13588087d" xsi:nil="true"/>
    <DefaultSectionNames xmlns="25715086-fb56-448a-8f44-7ff13588087d" xsi:nil="true"/>
    <Is_Collaboration_Space_Locked xmlns="25715086-fb56-448a-8f44-7ff13588087d" xsi:nil="true"/>
    <Owner xmlns="25715086-fb56-448a-8f44-7ff13588087d">
      <UserInfo>
        <DisplayName/>
        <AccountId xsi:nil="true"/>
        <AccountType/>
      </UserInfo>
    </Owner>
    <IsNotebookLocked xmlns="25715086-fb56-448a-8f44-7ff13588087d" xsi:nil="true"/>
  </documentManagement>
</p:properties>
</file>

<file path=customXml/itemProps1.xml><?xml version="1.0" encoding="utf-8"?>
<ds:datastoreItem xmlns:ds="http://schemas.openxmlformats.org/officeDocument/2006/customXml" ds:itemID="{01F1E7D2-D688-45D8-892D-506B67C349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11f4db-f016-4acd-a79c-dae28cb32233"/>
    <ds:schemaRef ds:uri="25715086-fb56-448a-8f44-7ff1358808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6C8F86-31EB-4CCB-A23A-40283A823B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9B99E-53BE-4A5F-B21B-23D729D59C65}">
  <ds:schemaRefs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5715086-fb56-448a-8f44-7ff13588087d"/>
    <ds:schemaRef ds:uri="bf11f4db-f016-4acd-a79c-dae28cb3223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674</Words>
  <Application>Microsoft Office PowerPoint</Application>
  <PresentationFormat>On-screen Show (4:3)</PresentationFormat>
  <Paragraphs>153</Paragraphs>
  <Slides>19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iRespondGraphMaster</vt:lpstr>
      <vt:lpstr>Paper</vt:lpstr>
      <vt:lpstr>Ch. 19 Medicines and Drugs</vt:lpstr>
      <vt:lpstr>Lesson 1 The Role of Medicines</vt:lpstr>
      <vt:lpstr>Medicines are classified by how they work in your body</vt:lpstr>
      <vt:lpstr>    Preventing Disease: </vt:lpstr>
      <vt:lpstr>PowerPoint Presentation</vt:lpstr>
      <vt:lpstr>PowerPoint Presentation</vt:lpstr>
      <vt:lpstr>      Reactions to Medicines </vt:lpstr>
      <vt:lpstr>Drug Interactions</vt:lpstr>
      <vt:lpstr>PowerPoint Presentation</vt:lpstr>
      <vt:lpstr>Lesson 2:  Using Medicines Safely</vt:lpstr>
      <vt:lpstr>PowerPoint Presentation</vt:lpstr>
      <vt:lpstr> How to read a prescription label vs. OTC label </vt:lpstr>
      <vt:lpstr>Medicine Misuse using a medicine in ways other than the intended one</vt:lpstr>
      <vt:lpstr>Medicine Abuse  intentionally taking medications for nonmedical reasons</vt:lpstr>
      <vt:lpstr>Taking OTC’s Safely</vt:lpstr>
      <vt:lpstr>What happens when we take Opioids?</vt:lpstr>
      <vt:lpstr>Growing Danger of mixing Prescription Drugs and supplements</vt:lpstr>
      <vt:lpstr>What are some reasons Accidental Overdose’s are on the rise?</vt:lpstr>
      <vt:lpstr>Create a Drug – Partner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12 Medicines and Drugs</dc:title>
  <dc:creator>Olivia Petersen</dc:creator>
  <cp:lastModifiedBy>Deanna Stewart</cp:lastModifiedBy>
  <cp:revision>42</cp:revision>
  <cp:lastPrinted>2017-02-08T15:42:31Z</cp:lastPrinted>
  <dcterms:created xsi:type="dcterms:W3CDTF">2011-10-21T13:33:45Z</dcterms:created>
  <dcterms:modified xsi:type="dcterms:W3CDTF">2020-10-23T15:42:20Z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  <property fmtid="{D5CDD505-2E9C-101B-9397-08002B2CF9AE}" pid="6" name="ContentTypeId">
    <vt:lpwstr>0x010100C2CB943734C6304E9A9B1F24E81D5DD4</vt:lpwstr>
  </property>
</Properties>
</file>