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Lst>
  <p:sldIdLst>
    <p:sldId id="256" r:id="rId4"/>
    <p:sldId id="279" r:id="rId5"/>
    <p:sldId id="259" r:id="rId6"/>
    <p:sldId id="260" r:id="rId7"/>
    <p:sldId id="280" r:id="rId8"/>
    <p:sldId id="267" r:id="rId9"/>
    <p:sldId id="276" r:id="rId10"/>
    <p:sldId id="268" r:id="rId11"/>
    <p:sldId id="269" r:id="rId12"/>
    <p:sldId id="270" r:id="rId13"/>
    <p:sldId id="271" r:id="rId14"/>
    <p:sldId id="272" r:id="rId15"/>
    <p:sldId id="273" r:id="rId16"/>
    <p:sldId id="274" r:id="rId17"/>
    <p:sldId id="275" r:id="rId18"/>
    <p:sldId id="278" r:id="rId19"/>
    <p:sldId id="261" r:id="rId20"/>
    <p:sldId id="262" r:id="rId21"/>
    <p:sldId id="263" r:id="rId22"/>
    <p:sldId id="26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C4A1AC2-AA65-48A3-B8B5-8534040344D9}" type="datetimeFigureOut">
              <a:rPr lang="en-US" smtClean="0"/>
              <a:pPr/>
              <a:t>12/6/2017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531ABEB-43C0-49EA-B640-64AC3E64D70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1ABEB-43C0-49EA-B640-64AC3E64D70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531ABEB-43C0-49EA-B640-64AC3E64D7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1ABEB-43C0-49EA-B640-64AC3E64D70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C4A1AC2-AA65-48A3-B8B5-8534040344D9}"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1ABEB-43C0-49EA-B640-64AC3E64D70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4A1AC2-AA65-48A3-B8B5-8534040344D9}"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1ABEB-43C0-49EA-B640-64AC3E64D70D}"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A1AC2-AA65-48A3-B8B5-8534040344D9}"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1ABEB-43C0-49EA-B640-64AC3E64D70D}"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1ABEB-43C0-49EA-B640-64AC3E64D70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531ABEB-43C0-49EA-B640-64AC3E64D70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1ABEB-43C0-49EA-B640-64AC3E64D70D}"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1ABEB-43C0-49EA-B640-64AC3E64D7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4A1AC2-AA65-48A3-B8B5-8534040344D9}" type="datetimeFigureOut">
              <a:rPr lang="en-US" smtClean="0"/>
              <a:pPr/>
              <a:t>12/6/2017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531ABEB-43C0-49EA-B640-64AC3E64D7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algn="ctr" defTabSz="914400" rtl="0" eaLnBrk="1" latinLnBrk="0" hangingPunct="1">
              <a:spcBef>
                <a:spcPct val="0"/>
              </a:spcBef>
              <a:buNone/>
            </a:pPr>
            <a:r>
              <a:rPr lang="en-US" sz="4400" kern="1200" smtClean="0">
                <a:solidFill>
                  <a:schemeClr val="tx1"/>
                </a:solidFill>
                <a:latin typeface="+mj-lt"/>
                <a:ea typeface="+mj-ea"/>
                <a:cs typeface="+mj-cs"/>
              </a:rPr>
              <a:t>iRespond Question Master</a:t>
            </a: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A.) Response A</a:t>
            </a: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B.) Response B</a:t>
            </a: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C.) Response C</a:t>
            </a: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D.) Response D</a:t>
            </a: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algn="l" defTabSz="914400" rtl="0" eaLnBrk="1" latinLnBrk="0" hangingPunct="1">
              <a:spcBef>
                <a:spcPct val="20000"/>
              </a:spcBef>
              <a:buFont typeface="Arial" pitchFamily="34" charset="0"/>
            </a:pPr>
            <a:r>
              <a:rPr lang="en-US" sz="3200" kern="1200" smtClean="0">
                <a:solidFill>
                  <a:schemeClr val="tx1"/>
                </a:solidFill>
                <a:latin typeface="+mn-lt"/>
                <a:ea typeface="+mn-ea"/>
                <a:cs typeface="+mn-cs"/>
              </a:rPr>
              <a:t>E.) Response E</a:t>
            </a:r>
          </a:p>
        </p:txBody>
      </p:sp>
      <p:sp>
        <p:nvSpPr>
          <p:cNvPr id="13"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12/6/2017</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3UAo6V6EgoU" TargetMode="Externa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AaeUX5lFx-s" TargetMode="Externa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Lg-1Vv4-58M" TargetMode="External"/><Relationship Id="rId2" Type="http://schemas.openxmlformats.org/officeDocument/2006/relationships/hyperlink" Target="https://www.youtube.com/watch?v=NYgvCtrdu2U" TargetMode="External"/><Relationship Id="rId1" Type="http://schemas.openxmlformats.org/officeDocument/2006/relationships/slideLayout" Target="../slideLayouts/slideLayout22.xml"/><Relationship Id="rId4" Type="http://schemas.openxmlformats.org/officeDocument/2006/relationships/hyperlink" Target="https://www.netflix.com/watch/80028086?trkid=14170056&amp;tctx=3,2,f57839be-37b5-4d40-a335-8ce1ef1f4628-14810579"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Rpj0emEGShQ" TargetMode="Externa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JNiH18JNmqA"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3vw0hIs2LEg" TargetMode="External"/><Relationship Id="rId2" Type="http://schemas.openxmlformats.org/officeDocument/2006/relationships/hyperlink" Target="https://www.youtube.com/watch?v=k1j8bh8_O_Q" TargetMode="Externa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AaeUX5lFx-s" TargetMode="External"/><Relationship Id="rId2" Type="http://schemas.openxmlformats.org/officeDocument/2006/relationships/hyperlink" Target="https://www.youtube.com/watch?v=4uzNnKm41W8" TargetMode="External"/><Relationship Id="rId1" Type="http://schemas.openxmlformats.org/officeDocument/2006/relationships/slideLayout" Target="../slideLayouts/slideLayout22.xml"/><Relationship Id="rId4" Type="http://schemas.openxmlformats.org/officeDocument/2006/relationships/hyperlink" Target="https://www.youtube.com/watch?v=Rpj0emEGShQ"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200" dirty="0" smtClean="0"/>
              <a:t>A disease cause by and agent that can be passed from one living thing to another.</a:t>
            </a:r>
            <a:endParaRPr lang="en-US" sz="3200" dirty="0"/>
          </a:p>
        </p:txBody>
      </p:sp>
      <p:sp>
        <p:nvSpPr>
          <p:cNvPr id="2" name="Title 1"/>
          <p:cNvSpPr>
            <a:spLocks noGrp="1"/>
          </p:cNvSpPr>
          <p:nvPr>
            <p:ph type="ctrTitle"/>
          </p:nvPr>
        </p:nvSpPr>
        <p:spPr/>
        <p:txBody>
          <a:bodyPr/>
          <a:lstStyle/>
          <a:p>
            <a:r>
              <a:rPr lang="en-US" dirty="0" smtClean="0"/>
              <a:t>Communicable Diseases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 against infection</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Skin</a:t>
            </a:r>
          </a:p>
          <a:p>
            <a:pPr>
              <a:buNone/>
            </a:pPr>
            <a:r>
              <a:rPr lang="en-US" b="1" dirty="0" smtClean="0"/>
              <a:t>Chemical warfare on germs</a:t>
            </a:r>
          </a:p>
          <a:p>
            <a:pPr lvl="1"/>
            <a:r>
              <a:rPr lang="en-US" dirty="0" smtClean="0"/>
              <a:t>Sweat &amp; oils contain acids that kill bacteria</a:t>
            </a:r>
          </a:p>
          <a:p>
            <a:pPr lvl="1"/>
            <a:r>
              <a:rPr lang="en-US" dirty="0" smtClean="0"/>
              <a:t>Enzymes in tears and saliva</a:t>
            </a:r>
          </a:p>
          <a:p>
            <a:pPr lvl="1">
              <a:buNone/>
            </a:pPr>
            <a:r>
              <a:rPr lang="en-US" b="1" dirty="0" smtClean="0"/>
              <a:t>Mucous Membranes</a:t>
            </a:r>
          </a:p>
          <a:p>
            <a:pPr lvl="1"/>
            <a:r>
              <a:rPr lang="en-US" dirty="0" smtClean="0"/>
              <a:t>Tissues lining the openings into your body (mouth and nose)</a:t>
            </a:r>
          </a:p>
          <a:p>
            <a:pPr lvl="1">
              <a:buNone/>
            </a:pPr>
            <a:r>
              <a:rPr lang="en-US" b="1" dirty="0" smtClean="0"/>
              <a:t>Stomach Acids</a:t>
            </a:r>
          </a:p>
          <a:p>
            <a:pPr lvl="1"/>
            <a:r>
              <a:rPr lang="en-US" dirty="0" smtClean="0"/>
              <a:t>Some pathogens might enter your system when you touch your fingers to your lips, breathe through your mouth or bite your nails.</a:t>
            </a:r>
          </a:p>
          <a:p>
            <a:pPr lvl="1"/>
            <a:r>
              <a:rPr lang="en-US" dirty="0" smtClean="0"/>
              <a:t>Most are destroyed in your stomach</a:t>
            </a:r>
          </a:p>
          <a:p>
            <a:pPr lvl="1">
              <a:buNone/>
            </a:pPr>
            <a:r>
              <a:rPr lang="en-US" dirty="0" smtClean="0"/>
              <a:t>Helpful Microorganisms</a:t>
            </a:r>
          </a:p>
          <a:p>
            <a:pPr lvl="1"/>
            <a:r>
              <a:rPr lang="en-US" dirty="0" smtClean="0"/>
              <a:t>	bacteria live on the skin and in your mouth.  Take up space and leave not room for other pathogens.</a:t>
            </a:r>
          </a:p>
          <a:p>
            <a:pPr lvl="1">
              <a:buNone/>
            </a:pPr>
            <a:endParaRPr lang="en-US" b="1" dirty="0" smtClean="0"/>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38200"/>
            <a:ext cx="7772400" cy="5562600"/>
          </a:xfrm>
        </p:spPr>
        <p:txBody>
          <a:bodyPr>
            <a:normAutofit lnSpcReduction="10000"/>
          </a:bodyPr>
          <a:lstStyle/>
          <a:p>
            <a:pPr lvl="1">
              <a:buNone/>
            </a:pPr>
            <a:r>
              <a:rPr lang="en-US" b="1" dirty="0" smtClean="0"/>
              <a:t>Inflammation (swollen, red, painful)</a:t>
            </a:r>
          </a:p>
          <a:p>
            <a:pPr lvl="1"/>
            <a:r>
              <a:rPr lang="en-US" dirty="0" smtClean="0"/>
              <a:t>Phagocytes (found in white blood cells) attack, eat and destroy any microorganisms.  </a:t>
            </a:r>
          </a:p>
          <a:p>
            <a:pPr lvl="1">
              <a:buNone/>
            </a:pPr>
            <a:r>
              <a:rPr lang="en-US" b="1" dirty="0" smtClean="0"/>
              <a:t>Immune System</a:t>
            </a:r>
          </a:p>
          <a:p>
            <a:pPr lvl="1"/>
            <a:r>
              <a:rPr lang="en-US" dirty="0" smtClean="0"/>
              <a:t>Destroy invaders in time to prevent diseases</a:t>
            </a:r>
          </a:p>
          <a:p>
            <a:pPr lvl="1"/>
            <a:r>
              <a:rPr lang="en-US" dirty="0" smtClean="0"/>
              <a:t>bone marrow – grows white blood cells lymphocytes</a:t>
            </a:r>
          </a:p>
          <a:p>
            <a:pPr lvl="1"/>
            <a:r>
              <a:rPr lang="en-US" dirty="0" smtClean="0"/>
              <a:t>Thymus gland – incubates some lymphocytes and changes them into T-cells (they recognize enemies) or other lymphocytes become B Celle (they make antibodies)</a:t>
            </a:r>
          </a:p>
          <a:p>
            <a:pPr lvl="1">
              <a:buNone/>
            </a:pPr>
            <a:r>
              <a:rPr lang="en-US" dirty="0" smtClean="0"/>
              <a:t>Lymphocytes travel in body fluids</a:t>
            </a:r>
          </a:p>
          <a:p>
            <a:pPr lvl="1">
              <a:buNone/>
            </a:pPr>
            <a:r>
              <a:rPr lang="en-US" dirty="0" smtClean="0"/>
              <a:t>	during infection they are drawn to lymph nodes</a:t>
            </a:r>
          </a:p>
          <a:p>
            <a:pPr lvl="1">
              <a:buNone/>
            </a:pPr>
            <a:endParaRPr lang="en-US" dirty="0" smtClean="0"/>
          </a:p>
          <a:p>
            <a:pPr lvl="1">
              <a:buNone/>
            </a:pPr>
            <a:r>
              <a:rPr lang="en-US" dirty="0" smtClean="0"/>
              <a:t>Our Immune System – Our Body’s 1</a:t>
            </a:r>
            <a:r>
              <a:rPr lang="en-US" baseline="30000" dirty="0" smtClean="0"/>
              <a:t>st</a:t>
            </a:r>
            <a:r>
              <a:rPr lang="en-US" dirty="0" smtClean="0"/>
              <a:t> Line of Defense</a:t>
            </a:r>
          </a:p>
          <a:p>
            <a:pPr lvl="1">
              <a:buNone/>
            </a:pPr>
            <a:r>
              <a:rPr lang="en-US" sz="2000" dirty="0">
                <a:hlinkClick r:id="rId2"/>
              </a:rPr>
              <a:t>https://www.youtube.com/watch?v=3UAo6V6EgoU</a:t>
            </a:r>
            <a:endParaRPr lang="en-US" sz="2000" dirty="0" smtClean="0"/>
          </a:p>
          <a:p>
            <a:pPr lvl="1">
              <a:buNone/>
            </a:pPr>
            <a:endParaRPr lang="en-US" dirty="0"/>
          </a:p>
          <a:p>
            <a:pPr lvl="1">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 &amp; B cells work together</a:t>
            </a:r>
          </a:p>
          <a:p>
            <a:pPr lvl="1"/>
            <a:r>
              <a:rPr lang="en-US" dirty="0" smtClean="0"/>
              <a:t>Recognize</a:t>
            </a:r>
          </a:p>
          <a:p>
            <a:pPr lvl="1"/>
            <a:r>
              <a:rPr lang="en-US" dirty="0" smtClean="0"/>
              <a:t>Fire antibodies</a:t>
            </a:r>
          </a:p>
          <a:p>
            <a:pPr lvl="1"/>
            <a:r>
              <a:rPr lang="en-US" dirty="0" smtClean="0"/>
              <a:t>Capture</a:t>
            </a:r>
          </a:p>
          <a:p>
            <a:pPr lvl="1"/>
            <a:r>
              <a:rPr lang="en-US" dirty="0" smtClean="0"/>
              <a:t>Memorize</a:t>
            </a:r>
          </a:p>
          <a:p>
            <a:pPr marL="320040" lvl="1" indent="0">
              <a:buNone/>
            </a:pP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Immunity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Innate Immunity </a:t>
            </a:r>
          </a:p>
          <a:p>
            <a:pPr lvl="1"/>
            <a:r>
              <a:rPr lang="en-US" dirty="0" smtClean="0"/>
              <a:t>Some people seem to inherit resistance to certain human diseases</a:t>
            </a:r>
          </a:p>
          <a:p>
            <a:r>
              <a:rPr lang="en-US" dirty="0" smtClean="0"/>
              <a:t>Active Immunity</a:t>
            </a:r>
          </a:p>
          <a:p>
            <a:pPr lvl="1"/>
            <a:r>
              <a:rPr lang="en-US" dirty="0" smtClean="0"/>
              <a:t>Once your body has launched an all-out war against a specific invader, it remains armed and ready to fight that same invader much more quickly and effectively.</a:t>
            </a:r>
          </a:p>
          <a:p>
            <a:pPr lvl="1">
              <a:buNone/>
            </a:pPr>
            <a:r>
              <a:rPr lang="en-US" dirty="0" smtClean="0"/>
              <a:t>Passive immunity</a:t>
            </a:r>
          </a:p>
          <a:p>
            <a:pPr lvl="1">
              <a:buNone/>
            </a:pPr>
            <a:r>
              <a:rPr lang="en-US" dirty="0" smtClean="0"/>
              <a:t>	you have received antibodies from another person or sometimes and animal that have made you resistant to disease or infection</a:t>
            </a:r>
          </a:p>
          <a:p>
            <a:pPr lvl="1">
              <a:buNone/>
            </a:pPr>
            <a:endParaRPr lang="en-US" dirty="0" smtClean="0"/>
          </a:p>
          <a:p>
            <a:pPr lvl="1">
              <a:buNone/>
            </a:pPr>
            <a:r>
              <a:rPr lang="en-US" dirty="0" smtClean="0"/>
              <a:t>How do immunizations work?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Viral Diseases</a:t>
            </a:r>
            <a:endParaRPr lang="en-US" dirty="0"/>
          </a:p>
        </p:txBody>
      </p:sp>
      <p:sp>
        <p:nvSpPr>
          <p:cNvPr id="3" name="Content Placeholder 2"/>
          <p:cNvSpPr>
            <a:spLocks noGrp="1"/>
          </p:cNvSpPr>
          <p:nvPr>
            <p:ph sz="quarter" idx="1"/>
          </p:nvPr>
        </p:nvSpPr>
        <p:spPr/>
        <p:txBody>
          <a:bodyPr/>
          <a:lstStyle/>
          <a:p>
            <a:r>
              <a:rPr lang="en-US" dirty="0" smtClean="0"/>
              <a:t>Common cold</a:t>
            </a:r>
          </a:p>
          <a:p>
            <a:r>
              <a:rPr lang="en-US" dirty="0" smtClean="0"/>
              <a:t>Influenza</a:t>
            </a:r>
          </a:p>
          <a:p>
            <a:r>
              <a:rPr lang="en-US" dirty="0" smtClean="0"/>
              <a:t>Chickenpox</a:t>
            </a:r>
          </a:p>
          <a:p>
            <a:r>
              <a:rPr lang="en-US" dirty="0" smtClean="0"/>
              <a:t>Mononucleosis</a:t>
            </a:r>
          </a:p>
          <a:p>
            <a:r>
              <a:rPr lang="en-US" dirty="0" smtClean="0"/>
              <a:t>Hepatitis</a:t>
            </a:r>
          </a:p>
          <a:p>
            <a:r>
              <a:rPr lang="en-US" dirty="0" smtClean="0"/>
              <a:t>Measles</a:t>
            </a:r>
          </a:p>
          <a:p>
            <a:pPr marL="0" indent="0">
              <a:buNone/>
            </a:pPr>
            <a:r>
              <a:rPr lang="en-US" dirty="0" smtClean="0"/>
              <a:t>Cold or Flu, what is the difference?</a:t>
            </a:r>
            <a:endParaRPr lang="en-US" dirty="0"/>
          </a:p>
          <a:p>
            <a:pPr marL="0" indent="0">
              <a:buNone/>
            </a:pPr>
            <a:r>
              <a:rPr lang="en-US" sz="1800" dirty="0">
                <a:hlinkClick r:id="rId2"/>
              </a:rPr>
              <a:t>https://www.youtube.com/watch?v=AaeUX5lFx-s</a:t>
            </a:r>
            <a:endParaRPr 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Bacterial Diseases</a:t>
            </a:r>
            <a:endParaRPr lang="en-US" dirty="0"/>
          </a:p>
        </p:txBody>
      </p:sp>
      <p:sp>
        <p:nvSpPr>
          <p:cNvPr id="3" name="Content Placeholder 2"/>
          <p:cNvSpPr>
            <a:spLocks noGrp="1"/>
          </p:cNvSpPr>
          <p:nvPr>
            <p:ph sz="quarter" idx="1"/>
          </p:nvPr>
        </p:nvSpPr>
        <p:spPr/>
        <p:txBody>
          <a:bodyPr/>
          <a:lstStyle/>
          <a:p>
            <a:r>
              <a:rPr lang="en-US" dirty="0" smtClean="0"/>
              <a:t>Strep throat (sore throat, can cause permanent heart and kidney damage)</a:t>
            </a:r>
          </a:p>
          <a:p>
            <a:r>
              <a:rPr lang="en-US" dirty="0" smtClean="0"/>
              <a:t>Tuberculosis (attacks lungs and cause fluid to build up there)</a:t>
            </a:r>
          </a:p>
          <a:p>
            <a:pPr lvl="1"/>
            <a:r>
              <a:rPr lang="en-US" dirty="0" smtClean="0"/>
              <a:t>High fever, weakness, loss of appetite)</a:t>
            </a:r>
          </a:p>
          <a:p>
            <a:pPr lvl="1">
              <a:buNone/>
            </a:pPr>
            <a:r>
              <a:rPr lang="en-US" dirty="0" smtClean="0"/>
              <a:t>Sinus Infections</a:t>
            </a:r>
          </a:p>
          <a:p>
            <a:pPr lvl="1">
              <a:buNone/>
            </a:pPr>
            <a:r>
              <a:rPr lang="en-US" dirty="0" smtClean="0"/>
              <a:t>	cold, flu, or allergy that leads to heavy mucus production can lead to a bacterial infection in our sinuses)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buNone/>
            </a:pPr>
            <a:r>
              <a:rPr lang="en-US" b="1" dirty="0"/>
              <a:t>Where Are The Most Bacteria-Filled Places In Your Life? </a:t>
            </a:r>
            <a:endParaRPr lang="en-US" b="1" dirty="0" smtClean="0"/>
          </a:p>
          <a:p>
            <a:pPr marL="0" indent="0">
              <a:buNone/>
            </a:pPr>
            <a:r>
              <a:rPr lang="en-US" dirty="0" smtClean="0">
                <a:hlinkClick r:id="rId2"/>
              </a:rPr>
              <a:t>https</a:t>
            </a:r>
            <a:r>
              <a:rPr lang="en-US" dirty="0">
                <a:hlinkClick r:id="rId2"/>
              </a:rPr>
              <a:t>://</a:t>
            </a:r>
            <a:r>
              <a:rPr lang="en-US" dirty="0" smtClean="0">
                <a:hlinkClick r:id="rId2"/>
              </a:rPr>
              <a:t>www.youtube.com/watch?v=NYgvCtrdu2U</a:t>
            </a:r>
            <a:endParaRPr lang="en-US" dirty="0" smtClean="0"/>
          </a:p>
          <a:p>
            <a:pPr marL="0" indent="0">
              <a:buNone/>
            </a:pPr>
            <a:endParaRPr lang="en-US" dirty="0"/>
          </a:p>
          <a:p>
            <a:pPr marL="0" indent="0">
              <a:buNone/>
            </a:pPr>
            <a:r>
              <a:rPr lang="en-US" b="1" dirty="0"/>
              <a:t>25 Bacteria Facts That Might Make You Feel </a:t>
            </a:r>
            <a:r>
              <a:rPr lang="en-US" b="1" dirty="0" smtClean="0"/>
              <a:t>Dirty</a:t>
            </a:r>
          </a:p>
          <a:p>
            <a:pPr marL="0" indent="0">
              <a:buNone/>
            </a:pPr>
            <a:r>
              <a:rPr lang="en-US" dirty="0">
                <a:hlinkClick r:id="rId3"/>
              </a:rPr>
              <a:t>https://</a:t>
            </a:r>
            <a:r>
              <a:rPr lang="en-US" dirty="0" smtClean="0">
                <a:hlinkClick r:id="rId3"/>
              </a:rPr>
              <a:t>www.youtube.com/watch?v=Lg-1Vv4-58M</a:t>
            </a:r>
            <a:endParaRPr lang="en-US" dirty="0" smtClean="0"/>
          </a:p>
          <a:p>
            <a:pPr marL="0" indent="0">
              <a:buNone/>
            </a:pPr>
            <a:endParaRPr lang="en-US" dirty="0"/>
          </a:p>
          <a:p>
            <a:pPr marL="0" indent="0">
              <a:buNone/>
            </a:pPr>
            <a:r>
              <a:rPr lang="en-US" dirty="0" smtClean="0"/>
              <a:t>Resistance (1:11)  </a:t>
            </a:r>
          </a:p>
          <a:p>
            <a:pPr marL="0" indent="0">
              <a:buNone/>
            </a:pPr>
            <a:r>
              <a:rPr lang="en-US" sz="2000" dirty="0" smtClean="0"/>
              <a:t>Bacteria’s becoming Resistant to antibiotics, why would we be in danger?</a:t>
            </a:r>
          </a:p>
          <a:p>
            <a:pPr marL="0" indent="0">
              <a:buNone/>
            </a:pPr>
            <a:r>
              <a:rPr lang="en-US" sz="1200" dirty="0">
                <a:hlinkClick r:id="rId4"/>
              </a:rPr>
              <a:t>https://www.netflix.com/watch/80028086?trkid=14170056&amp;tctx=3%2C2%2Cf57839be-37b5-4d40-a335-8ce1ef1f4628-14810579</a:t>
            </a:r>
            <a:endParaRPr lang="en-US" sz="1200" dirty="0"/>
          </a:p>
        </p:txBody>
      </p:sp>
    </p:spTree>
    <p:extLst>
      <p:ext uri="{BB962C8B-B14F-4D97-AF65-F5344CB8AC3E}">
        <p14:creationId xmlns:p14="http://schemas.microsoft.com/office/powerpoint/2010/main" val="577150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 TO HUMAN HEALTH PRESENTED BY VIRUSES </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When it was discovered that bacteria could cause disease, there were many illnesses for which bacterial agents could not be found. These included serious diseases such as smallpox, polio, rabies and influenza, as well as less serious maladies such as the common cold. These diseases, and many more, are caused by viruses. </a:t>
            </a:r>
          </a:p>
          <a:p>
            <a:r>
              <a:rPr lang="en-US" b="1" dirty="0" smtClean="0"/>
              <a:t>Viruses are infectious agents which are between 20 and 100 times smaller than bacteria</a:t>
            </a:r>
            <a:r>
              <a:rPr lang="en-US" dirty="0" smtClean="0"/>
              <a:t>. They are too small to be seen through a normal microscope and can be visualized only by an electron microscope. Viruses consist of strands of genetic material (RNA or DNA) surrounded by a coating of protein (called a </a:t>
            </a:r>
            <a:r>
              <a:rPr lang="en-US" dirty="0" err="1" smtClean="0"/>
              <a:t>capsid</a:t>
            </a:r>
            <a:r>
              <a:rPr lang="en-US" dirty="0" smtClean="0"/>
              <a:t>). Viruses are not considered to be living organisms because they cannot reproduce outside of a living cell.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they infect</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3000" dirty="0" smtClean="0"/>
              <a:t>Viruses multiply by </a:t>
            </a:r>
            <a:r>
              <a:rPr lang="en-US" sz="3000" b="1" dirty="0" smtClean="0"/>
              <a:t>inserting their genetic information into a cell and harnessing the cell machinery to replicate the viral genetic material and make new </a:t>
            </a:r>
            <a:r>
              <a:rPr lang="en-US" sz="3000" b="1" dirty="0" err="1" smtClean="0"/>
              <a:t>capsids</a:t>
            </a:r>
            <a:r>
              <a:rPr lang="en-US" sz="3000" dirty="0" smtClean="0"/>
              <a:t>. The new viruses are then transmitted to other cells, either through the cell wall or when the cells burst and die. Viruses are parasites on a cellular level. </a:t>
            </a:r>
          </a:p>
          <a:p>
            <a:r>
              <a:rPr lang="en-US" sz="3000" dirty="0" smtClean="0"/>
              <a:t>New strains of disease-causing viruses are a constant threat because </a:t>
            </a:r>
            <a:r>
              <a:rPr lang="en-US" sz="3000" b="1" dirty="0" smtClean="0"/>
              <a:t>viruses mutate easily</a:t>
            </a:r>
            <a:r>
              <a:rPr lang="en-US" sz="3000" dirty="0" smtClean="0"/>
              <a:t>. For example, each year a new influenza virus causes illness in millions of people. As a result, and because most drugs cannot disable a virus without harming healthy tissue, it is difficult to develop drug therapies to cure viral infections.</a:t>
            </a:r>
            <a:br>
              <a:rPr lang="en-US" sz="3000" dirty="0" smtClean="0"/>
            </a:br>
            <a:endParaRPr lang="en-US" sz="3000" dirty="0" smtClean="0"/>
          </a:p>
          <a:p>
            <a:pPr marL="320040" lvl="1" indent="0">
              <a:buNone/>
            </a:pPr>
            <a:r>
              <a:rPr lang="en-US" dirty="0"/>
              <a:t>Flu:  How a virus invades your body</a:t>
            </a:r>
          </a:p>
          <a:p>
            <a:pPr lvl="1">
              <a:buNone/>
            </a:pPr>
            <a:r>
              <a:rPr lang="en-US" dirty="0">
                <a:hlinkClick r:id="rId2"/>
              </a:rPr>
              <a:t>https://www.youtube.com/watch?v=Rpj0emEGShQ</a:t>
            </a:r>
            <a:endParaRPr lang="en-US" dirty="0"/>
          </a:p>
          <a:p>
            <a:pPr marL="0" indent="0">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Ebola</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Viruses can be transmitted from one animal species to another. They affect each species differently and one species can harbor viruses deadly to another without any ill effect. For example, most Ebola viruses and the Hanta virus, do not cause disease in their host animals, but they are deadly to man. The Ebola-Reston virus, on the other hand, is deadly to monkeys but does not cause illness in humans.</a:t>
            </a:r>
          </a:p>
          <a:p>
            <a:r>
              <a:rPr lang="en-US" dirty="0" smtClean="0"/>
              <a:t>Viral illnesses can be spread in a number of ways. Some, such as AIDS and Ebola, can only be spread through </a:t>
            </a:r>
            <a:r>
              <a:rPr lang="en-US" b="1" dirty="0" smtClean="0"/>
              <a:t>exchanges of blood </a:t>
            </a:r>
            <a:r>
              <a:rPr lang="en-US" dirty="0" smtClean="0"/>
              <a:t>or other bodily fluids. Others, such as influenza and the common cold, are </a:t>
            </a:r>
            <a:r>
              <a:rPr lang="en-US" b="1" dirty="0" smtClean="0"/>
              <a:t>airborne</a:t>
            </a:r>
            <a:r>
              <a:rPr lang="en-US" dirty="0" smtClean="0"/>
              <a:t> and enter through the </a:t>
            </a:r>
            <a:r>
              <a:rPr lang="en-US" b="1" dirty="0" smtClean="0"/>
              <a:t>respiratory tract</a:t>
            </a:r>
            <a:r>
              <a:rPr lang="en-US" dirty="0" smtClean="0"/>
              <a:t>. The Hanta virus is spread by breathing dried rodent feces which become airborne.</a:t>
            </a:r>
          </a:p>
          <a:p>
            <a:pPr marL="0" indent="0">
              <a:buNone/>
            </a:pPr>
            <a:endParaRPr lang="en-US" dirty="0" smtClean="0"/>
          </a:p>
          <a:p>
            <a:pPr marL="0" indent="0">
              <a:buNone/>
            </a:pPr>
            <a:r>
              <a:rPr lang="en-US" dirty="0" smtClean="0"/>
              <a:t>Ebola:  The Deadliest Outbreak Explained </a:t>
            </a:r>
            <a:endParaRPr lang="en-US" dirty="0"/>
          </a:p>
          <a:p>
            <a:pPr marL="0" indent="0">
              <a:buNone/>
            </a:pPr>
            <a:r>
              <a:rPr lang="en-US" dirty="0">
                <a:hlinkClick r:id="rId2"/>
              </a:rPr>
              <a:t>https://www.youtube.com/watch?v=JNiH18JNmqA</a:t>
            </a:r>
            <a:r>
              <a:rPr lang="en-US" dirty="0" smtClean="0"/>
              <a:t/>
            </a:r>
            <a:br>
              <a:rPr lang="en-US" dirty="0" smtClean="0"/>
            </a:br>
            <a:r>
              <a:rPr lang="en-US" dirty="0" smtClean="0"/>
              <a:t> </a:t>
            </a:r>
            <a:br>
              <a:rPr lang="en-US" dirty="0" smtClean="0"/>
            </a:b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838200"/>
            <a:ext cx="8077200" cy="5334000"/>
          </a:xfrm>
        </p:spPr>
        <p:txBody>
          <a:bodyPr>
            <a:normAutofit fontScale="92500" lnSpcReduction="20000"/>
          </a:bodyPr>
          <a:lstStyle/>
          <a:p>
            <a:pPr marL="0" indent="0">
              <a:buNone/>
            </a:pPr>
            <a:r>
              <a:rPr lang="en-US" dirty="0"/>
              <a:t>Contamination – how germs are passes (5:46)</a:t>
            </a:r>
          </a:p>
          <a:p>
            <a:pPr marL="0" indent="0">
              <a:buNone/>
            </a:pPr>
            <a:r>
              <a:rPr lang="en-US" u="sng" dirty="0">
                <a:hlinkClick r:id="rId2"/>
              </a:rPr>
              <a:t>https://www.youtube.com/watch?v=k1j8bh8_O_Q</a:t>
            </a:r>
            <a:endParaRPr lang="en-US" dirty="0"/>
          </a:p>
          <a:p>
            <a:pPr marL="0" indent="0">
              <a:buNone/>
            </a:pPr>
            <a:r>
              <a:rPr lang="en-US" sz="2300" dirty="0"/>
              <a:t>6 People are exposed to a cold virus, predict how many will get the germs on them?</a:t>
            </a:r>
          </a:p>
          <a:p>
            <a:pPr marL="0" indent="0">
              <a:buNone/>
            </a:pPr>
            <a:r>
              <a:rPr lang="en-US" dirty="0"/>
              <a:t> </a:t>
            </a:r>
          </a:p>
          <a:p>
            <a:pPr marL="0" indent="0">
              <a:buNone/>
            </a:pPr>
            <a:r>
              <a:rPr lang="en-US" dirty="0"/>
              <a:t>The Safe Sneeze by </a:t>
            </a:r>
            <a:r>
              <a:rPr lang="en-US" dirty="0" err="1"/>
              <a:t>Mythbusters</a:t>
            </a:r>
            <a:r>
              <a:rPr lang="en-US" dirty="0"/>
              <a:t> (4:29)</a:t>
            </a:r>
          </a:p>
          <a:p>
            <a:pPr marL="0" indent="0">
              <a:buNone/>
            </a:pPr>
            <a:r>
              <a:rPr lang="en-US" u="sng" dirty="0">
                <a:hlinkClick r:id="rId3"/>
              </a:rPr>
              <a:t>https://www.youtube.com/watch?v=3vw0hIs2LEg</a:t>
            </a:r>
            <a:endParaRPr lang="en-US" dirty="0"/>
          </a:p>
          <a:p>
            <a:pPr marL="0" indent="0">
              <a:buNone/>
            </a:pPr>
            <a:r>
              <a:rPr lang="en-US" dirty="0"/>
              <a:t> </a:t>
            </a:r>
          </a:p>
          <a:p>
            <a:pPr marL="0" indent="0">
              <a:buNone/>
            </a:pPr>
            <a:r>
              <a:rPr lang="en-US" dirty="0"/>
              <a:t>How far do you think a sneeze will travel?</a:t>
            </a:r>
          </a:p>
          <a:p>
            <a:pPr marL="0" indent="0">
              <a:buNone/>
            </a:pPr>
            <a:r>
              <a:rPr lang="en-US" dirty="0"/>
              <a:t> </a:t>
            </a:r>
          </a:p>
          <a:p>
            <a:pPr marL="0" indent="0">
              <a:buNone/>
            </a:pPr>
            <a:r>
              <a:rPr lang="en-US" dirty="0"/>
              <a:t>Which protects others better when you sneeze?</a:t>
            </a:r>
          </a:p>
          <a:p>
            <a:r>
              <a:rPr lang="en-US" dirty="0"/>
              <a:t>Hand</a:t>
            </a:r>
          </a:p>
          <a:p>
            <a:r>
              <a:rPr lang="en-US" dirty="0"/>
              <a:t>Elbow</a:t>
            </a:r>
          </a:p>
          <a:p>
            <a:r>
              <a:rPr lang="en-US" dirty="0"/>
              <a:t>Handkerchief</a:t>
            </a:r>
          </a:p>
          <a:p>
            <a:pPr marL="0" indent="0">
              <a:buNone/>
            </a:pPr>
            <a:endParaRPr lang="en-US" dirty="0"/>
          </a:p>
        </p:txBody>
      </p:sp>
    </p:spTree>
    <p:extLst>
      <p:ext uri="{BB962C8B-B14F-4D97-AF65-F5344CB8AC3E}">
        <p14:creationId xmlns:p14="http://schemas.microsoft.com/office/powerpoint/2010/main" val="3949842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Quarantine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Quarantine deprives people of their liberty not because they have committed any crime, but due to their exposure to a dangerous communicable disease. The power of the state to impose quarantines has been recognized for many hundreds of years. In the United States, there has never, to our knowledge, been an instance when the state was granted the power to kill people exposed to disease. This is clearly a gross deprivation of due process. The only way that it could be justified is if it were a certainty that the entire country, or large portions of it, would be wiped out unless the action was taken. The film explores this dilemma.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Lesson 1 Understanding Communicable Diseases</a:t>
            </a:r>
            <a:r>
              <a:rPr lang="en-US" dirty="0" smtClean="0"/>
              <a:t/>
            </a:r>
            <a:br>
              <a:rPr lang="en-US" dirty="0" smtClean="0"/>
            </a:br>
            <a:r>
              <a:rPr lang="en-US" dirty="0" smtClean="0"/>
              <a:t>What Causes infectious Disease</a:t>
            </a:r>
            <a:endParaRPr lang="en-US" dirty="0"/>
          </a:p>
        </p:txBody>
      </p:sp>
      <p:sp>
        <p:nvSpPr>
          <p:cNvPr id="3" name="Content Placeholder 2"/>
          <p:cNvSpPr>
            <a:spLocks noGrp="1"/>
          </p:cNvSpPr>
          <p:nvPr>
            <p:ph sz="quarter" idx="1"/>
          </p:nvPr>
        </p:nvSpPr>
        <p:spPr/>
        <p:txBody>
          <a:bodyPr>
            <a:normAutofit/>
          </a:bodyPr>
          <a:lstStyle/>
          <a:p>
            <a:r>
              <a:rPr lang="en-US" dirty="0" smtClean="0"/>
              <a:t>Pathogen – Any agent that causes disease – </a:t>
            </a:r>
          </a:p>
          <a:p>
            <a:pPr lvl="1"/>
            <a:r>
              <a:rPr lang="en-US" dirty="0" smtClean="0"/>
              <a:t>Bacteria </a:t>
            </a:r>
          </a:p>
          <a:p>
            <a:pPr lvl="1"/>
            <a:r>
              <a:rPr lang="en-US" dirty="0" smtClean="0"/>
              <a:t>Virus</a:t>
            </a:r>
          </a:p>
          <a:p>
            <a:pPr lvl="1"/>
            <a:r>
              <a:rPr lang="en-US" dirty="0" smtClean="0"/>
              <a:t>Fungi</a:t>
            </a:r>
          </a:p>
          <a:p>
            <a:pPr lvl="1"/>
            <a:r>
              <a:rPr lang="en-US" dirty="0" smtClean="0"/>
              <a:t>Protozoa larger and more complex than bacteria  </a:t>
            </a:r>
          </a:p>
          <a:p>
            <a:pPr marL="320040" lvl="1" indent="0">
              <a:buNone/>
            </a:pPr>
            <a:r>
              <a:rPr lang="en-US" dirty="0" smtClean="0"/>
              <a:t>   (example:  Malaria)</a:t>
            </a:r>
          </a:p>
          <a:p>
            <a:pPr lvl="1"/>
            <a:r>
              <a:rPr lang="en-US" dirty="0" err="1" smtClean="0"/>
              <a:t>Rickettsias</a:t>
            </a:r>
            <a:r>
              <a:rPr lang="en-US" dirty="0" smtClean="0"/>
              <a:t> resemble bacteria, but enter through insect bites.  (example:  typhus)</a:t>
            </a:r>
          </a:p>
          <a:p>
            <a:pPr lvl="1">
              <a:buNone/>
            </a:pPr>
            <a:r>
              <a:rPr lang="en-US" dirty="0" smtClean="0"/>
              <a:t>These are the causes of infectious disease</a:t>
            </a:r>
          </a:p>
          <a:p>
            <a:pPr lvl="1">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infections spread</a:t>
            </a:r>
            <a:endParaRPr lang="en-US" dirty="0"/>
          </a:p>
        </p:txBody>
      </p:sp>
      <p:sp>
        <p:nvSpPr>
          <p:cNvPr id="3" name="Content Placeholder 2"/>
          <p:cNvSpPr>
            <a:spLocks noGrp="1"/>
          </p:cNvSpPr>
          <p:nvPr>
            <p:ph sz="quarter" idx="1"/>
          </p:nvPr>
        </p:nvSpPr>
        <p:spPr>
          <a:xfrm>
            <a:off x="914400" y="1447800"/>
            <a:ext cx="7772400" cy="4876800"/>
          </a:xfrm>
        </p:spPr>
        <p:txBody>
          <a:bodyPr>
            <a:normAutofit fontScale="70000" lnSpcReduction="20000"/>
          </a:bodyPr>
          <a:lstStyle/>
          <a:p>
            <a:pPr marL="0" indent="0">
              <a:buNone/>
            </a:pPr>
            <a:r>
              <a:rPr lang="en-US" sz="4100" b="1" dirty="0" smtClean="0"/>
              <a:t>Direct contact</a:t>
            </a:r>
          </a:p>
          <a:p>
            <a:pPr lvl="1"/>
            <a:r>
              <a:rPr lang="en-US" dirty="0" smtClean="0"/>
              <a:t>Touching – puncture wounds (ex. Rusty nail)</a:t>
            </a:r>
          </a:p>
          <a:p>
            <a:pPr lvl="1"/>
            <a:r>
              <a:rPr lang="en-US" dirty="0" smtClean="0"/>
              <a:t>Biting – (ex.  Animal bites)</a:t>
            </a:r>
          </a:p>
          <a:p>
            <a:pPr lvl="1"/>
            <a:r>
              <a:rPr lang="en-US" dirty="0" smtClean="0"/>
              <a:t>Kissing</a:t>
            </a:r>
          </a:p>
          <a:p>
            <a:pPr lvl="1"/>
            <a:r>
              <a:rPr lang="en-US" dirty="0" smtClean="0"/>
              <a:t>Sexual contact or childbirth </a:t>
            </a:r>
          </a:p>
          <a:p>
            <a:pPr lvl="2"/>
            <a:r>
              <a:rPr lang="en-US" dirty="0" smtClean="0"/>
              <a:t>(ex: infection from mom to child through placenta</a:t>
            </a:r>
          </a:p>
          <a:p>
            <a:pPr marL="594360" lvl="2" indent="0">
              <a:buNone/>
            </a:pPr>
            <a:endParaRPr lang="en-US" dirty="0" smtClean="0"/>
          </a:p>
          <a:p>
            <a:pPr marL="0" indent="0">
              <a:buNone/>
            </a:pPr>
            <a:r>
              <a:rPr lang="en-US" sz="3400" b="1" dirty="0" smtClean="0"/>
              <a:t>Indirect Contact – Contaminated objects</a:t>
            </a:r>
          </a:p>
          <a:p>
            <a:r>
              <a:rPr lang="en-US" dirty="0" smtClean="0"/>
              <a:t>Through the Air (sneezing)</a:t>
            </a:r>
          </a:p>
          <a:p>
            <a:r>
              <a:rPr lang="en-US" dirty="0" smtClean="0"/>
              <a:t>Contact with a contaminated object (doorknobs)</a:t>
            </a:r>
          </a:p>
          <a:p>
            <a:r>
              <a:rPr lang="en-US" dirty="0" smtClean="0"/>
              <a:t>Person to Person (shaking hands, kissing)</a:t>
            </a:r>
          </a:p>
          <a:p>
            <a:pPr marL="0" indent="0">
              <a:buNone/>
            </a:pPr>
            <a:r>
              <a:rPr lang="en-US" sz="3400" b="1" dirty="0" smtClean="0"/>
              <a:t>Vectors</a:t>
            </a:r>
          </a:p>
          <a:p>
            <a:r>
              <a:rPr lang="en-US" dirty="0" smtClean="0"/>
              <a:t>Animals (deer – </a:t>
            </a:r>
            <a:r>
              <a:rPr lang="en-US" dirty="0" err="1" smtClean="0"/>
              <a:t>lyme</a:t>
            </a:r>
            <a:r>
              <a:rPr lang="en-US" dirty="0" smtClean="0"/>
              <a:t> disease, infected dog (ringworm, rabies)</a:t>
            </a:r>
          </a:p>
          <a:p>
            <a:pPr marL="0" indent="0">
              <a:buNone/>
            </a:pPr>
            <a:r>
              <a:rPr lang="en-US" sz="3400" b="1" dirty="0" smtClean="0"/>
              <a:t>Contaminated Food and Water</a:t>
            </a:r>
          </a:p>
          <a:p>
            <a:r>
              <a:rPr lang="en-US" dirty="0" smtClean="0"/>
              <a:t>Food and Water (eating contaminated food or water)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01762"/>
          </a:xfrm>
        </p:spPr>
        <p:txBody>
          <a:bodyPr>
            <a:normAutofit/>
          </a:bodyPr>
          <a:lstStyle/>
          <a:p>
            <a:r>
              <a:rPr lang="en-US" b="1" dirty="0"/>
              <a:t>Video Clips on Colds and Flu</a:t>
            </a:r>
            <a:r>
              <a:rPr lang="en-US" dirty="0"/>
              <a:t/>
            </a:r>
            <a:br>
              <a:rPr lang="en-US" dirty="0"/>
            </a:b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a:t> </a:t>
            </a:r>
          </a:p>
          <a:p>
            <a:pPr marL="0" indent="0">
              <a:buNone/>
            </a:pPr>
            <a:r>
              <a:rPr lang="en-US" dirty="0"/>
              <a:t> </a:t>
            </a:r>
          </a:p>
          <a:p>
            <a:pPr marL="0" indent="0">
              <a:buNone/>
            </a:pPr>
            <a:r>
              <a:rPr lang="en-US" dirty="0"/>
              <a:t>Flu – symptoms and how to protect (4:53</a:t>
            </a:r>
            <a:r>
              <a:rPr lang="en-US" dirty="0" smtClean="0"/>
              <a:t>)</a:t>
            </a:r>
            <a:r>
              <a:rPr lang="en-US" dirty="0"/>
              <a:t> </a:t>
            </a:r>
          </a:p>
          <a:p>
            <a:pPr marL="0" indent="0">
              <a:buNone/>
            </a:pPr>
            <a:r>
              <a:rPr lang="en-US" u="sng" dirty="0">
                <a:hlinkClick r:id="rId2"/>
              </a:rPr>
              <a:t>https://www.youtube.com/watch?v=4uzNnKm41W8</a:t>
            </a:r>
            <a:endParaRPr lang="en-US" dirty="0"/>
          </a:p>
          <a:p>
            <a:pPr marL="0" indent="0">
              <a:buNone/>
            </a:pPr>
            <a:endParaRPr lang="en-US" dirty="0"/>
          </a:p>
          <a:p>
            <a:pPr marL="0" indent="0">
              <a:buNone/>
            </a:pPr>
            <a:r>
              <a:rPr lang="en-US" dirty="0"/>
              <a:t>Flu vs. Cold (4:53)</a:t>
            </a:r>
          </a:p>
          <a:p>
            <a:pPr marL="0" indent="0">
              <a:buNone/>
            </a:pPr>
            <a:r>
              <a:rPr lang="en-US" dirty="0" smtClean="0">
                <a:hlinkClick r:id="rId3"/>
              </a:rPr>
              <a:t>https</a:t>
            </a:r>
            <a:r>
              <a:rPr lang="en-US" dirty="0">
                <a:hlinkClick r:id="rId3"/>
              </a:rPr>
              <a:t>://</a:t>
            </a:r>
            <a:r>
              <a:rPr lang="en-US" dirty="0" smtClean="0">
                <a:hlinkClick r:id="rId3"/>
              </a:rPr>
              <a:t>www.youtube.com/watch?v=AaeUX5lFx-s</a:t>
            </a:r>
            <a:endParaRPr lang="en-US" dirty="0" smtClean="0"/>
          </a:p>
          <a:p>
            <a:pPr marL="0" indent="0">
              <a:buNone/>
            </a:pPr>
            <a:endParaRPr lang="en-US" dirty="0" smtClean="0"/>
          </a:p>
          <a:p>
            <a:pPr marL="0" indent="0">
              <a:buNone/>
            </a:pPr>
            <a:r>
              <a:rPr lang="en-US" dirty="0" smtClean="0"/>
              <a:t>How </a:t>
            </a:r>
            <a:r>
              <a:rPr lang="en-US" dirty="0"/>
              <a:t>the Flu attacks your body (3:38)</a:t>
            </a:r>
          </a:p>
          <a:p>
            <a:pPr marL="0" indent="0">
              <a:buNone/>
            </a:pPr>
            <a:r>
              <a:rPr lang="en-US" u="sng" dirty="0" smtClean="0">
                <a:hlinkClick r:id="rId4"/>
              </a:rPr>
              <a:t>https</a:t>
            </a:r>
            <a:r>
              <a:rPr lang="en-US" u="sng" dirty="0">
                <a:hlinkClick r:id="rId4"/>
              </a:rPr>
              <a:t>://www.youtube.com/watch?v=Rpj0emEGShQ</a:t>
            </a:r>
            <a:endParaRPr lang="en-US" dirty="0"/>
          </a:p>
          <a:p>
            <a:endParaRPr lang="en-US" dirty="0"/>
          </a:p>
        </p:txBody>
      </p:sp>
    </p:spTree>
    <p:extLst>
      <p:ext uri="{BB962C8B-B14F-4D97-AF65-F5344CB8AC3E}">
        <p14:creationId xmlns:p14="http://schemas.microsoft.com/office/powerpoint/2010/main" val="1303536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011362"/>
          </a:xfrm>
        </p:spPr>
        <p:txBody>
          <a:bodyPr>
            <a:normAutofit/>
          </a:bodyPr>
          <a:lstStyle/>
          <a:p>
            <a:r>
              <a:rPr lang="en-US" sz="2000" dirty="0" smtClean="0"/>
              <a:t>Lesson 3 Fighting Communicable Diseases</a:t>
            </a:r>
            <a:r>
              <a:rPr lang="en-US" dirty="0" smtClean="0"/>
              <a:t/>
            </a:r>
            <a:br>
              <a:rPr lang="en-US" dirty="0" smtClean="0"/>
            </a:br>
            <a:r>
              <a:rPr lang="en-US" dirty="0" smtClean="0"/>
              <a:t>Physical and Chemical Diseases</a:t>
            </a:r>
            <a:br>
              <a:rPr lang="en-US" dirty="0" smtClean="0"/>
            </a:br>
            <a:r>
              <a:rPr lang="en-US" sz="2700" dirty="0" smtClean="0"/>
              <a:t>Make up your body’s 1</a:t>
            </a:r>
            <a:r>
              <a:rPr lang="en-US" sz="2700" baseline="30000" dirty="0" smtClean="0"/>
              <a:t>st</a:t>
            </a:r>
            <a:r>
              <a:rPr lang="en-US" sz="2700" dirty="0" smtClean="0"/>
              <a:t> line of defense against pathogens.</a:t>
            </a:r>
            <a:endParaRPr lang="en-US" sz="2700" dirty="0"/>
          </a:p>
        </p:txBody>
      </p:sp>
      <p:sp>
        <p:nvSpPr>
          <p:cNvPr id="3" name="Content Placeholder 2"/>
          <p:cNvSpPr>
            <a:spLocks noGrp="1"/>
          </p:cNvSpPr>
          <p:nvPr>
            <p:ph sz="quarter" idx="1"/>
          </p:nvPr>
        </p:nvSpPr>
        <p:spPr>
          <a:xfrm>
            <a:off x="838200" y="2286000"/>
            <a:ext cx="7772400" cy="4267200"/>
          </a:xfrm>
        </p:spPr>
        <p:txBody>
          <a:bodyPr>
            <a:normAutofit/>
          </a:bodyPr>
          <a:lstStyle/>
          <a:p>
            <a:r>
              <a:rPr lang="en-US" dirty="0" smtClean="0"/>
              <a:t>Physical barriers.</a:t>
            </a:r>
          </a:p>
          <a:p>
            <a:pPr lvl="1"/>
            <a:r>
              <a:rPr lang="en-US" dirty="0" smtClean="0"/>
              <a:t>Skin</a:t>
            </a:r>
          </a:p>
          <a:p>
            <a:pPr lvl="1"/>
            <a:r>
              <a:rPr lang="en-US" dirty="0" smtClean="0"/>
              <a:t>Cilia – small hairs in respiratory system.  Sweep mucus and pathogens to the throat to be swallowed or coughed out.</a:t>
            </a:r>
          </a:p>
          <a:p>
            <a:r>
              <a:rPr lang="en-US" dirty="0" smtClean="0"/>
              <a:t>Chemical methods – destroy those invaders</a:t>
            </a:r>
          </a:p>
          <a:p>
            <a:pPr lvl="1"/>
            <a:r>
              <a:rPr lang="en-US" dirty="0" smtClean="0"/>
              <a:t>chemicals found in sweat</a:t>
            </a:r>
          </a:p>
          <a:p>
            <a:pPr lvl="1"/>
            <a:r>
              <a:rPr lang="en-US" dirty="0" smtClean="0"/>
              <a:t>Enzymes found in tears &amp; saliva</a:t>
            </a:r>
          </a:p>
          <a:p>
            <a:pPr lvl="1"/>
            <a:r>
              <a:rPr lang="en-US" dirty="0" smtClean="0"/>
              <a:t>Gastric juice in stomach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Immune System</a:t>
            </a:r>
            <a:br>
              <a:rPr lang="en-US" dirty="0" smtClean="0"/>
            </a:br>
            <a:r>
              <a:rPr lang="en-US" sz="2000" dirty="0" smtClean="0"/>
              <a:t>network of cells, tissues, organs and chemicals that fights off pathogens.</a:t>
            </a:r>
            <a:endParaRPr lang="en-US" sz="2000"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US" b="1" dirty="0"/>
              <a:t>Inflammatory response </a:t>
            </a:r>
            <a:endParaRPr lang="en-US" b="1" dirty="0" smtClean="0"/>
          </a:p>
          <a:p>
            <a:r>
              <a:rPr lang="en-US" dirty="0" smtClean="0"/>
              <a:t>reaction to tissue damage caused by injury or infection.</a:t>
            </a:r>
          </a:p>
          <a:p>
            <a:r>
              <a:rPr lang="en-US" dirty="0" smtClean="0"/>
              <a:t>Prevents further injury and stops pathogens</a:t>
            </a:r>
          </a:p>
          <a:p>
            <a:pPr marL="514350" indent="-514350">
              <a:buFont typeface="+mj-lt"/>
              <a:buAutoNum type="arabicPeriod"/>
            </a:pPr>
            <a:r>
              <a:rPr lang="en-US" dirty="0" smtClean="0"/>
              <a:t>In response, blood vessels expand, more blood to the area</a:t>
            </a:r>
          </a:p>
          <a:p>
            <a:pPr marL="514350" indent="-514350">
              <a:buFont typeface="+mj-lt"/>
              <a:buAutoNum type="arabicPeriod"/>
            </a:pPr>
            <a:r>
              <a:rPr lang="en-US" dirty="0" smtClean="0"/>
              <a:t>Fluid and cells from the bloodstream cause swelling and pain.  Pressure on the nerve endings</a:t>
            </a:r>
          </a:p>
          <a:p>
            <a:pPr marL="514350" indent="-514350">
              <a:buFont typeface="+mj-lt"/>
              <a:buAutoNum type="arabicPeriod"/>
            </a:pPr>
            <a:r>
              <a:rPr lang="en-US" dirty="0" smtClean="0"/>
              <a:t>Phagocytes, white blood cells attack invading pathogens.</a:t>
            </a:r>
          </a:p>
          <a:p>
            <a:pPr marL="1062990" lvl="2" indent="-514350">
              <a:buFont typeface="+mj-lt"/>
              <a:buAutoNum type="arabicPeriod"/>
            </a:pPr>
            <a:r>
              <a:rPr lang="en-US" dirty="0" smtClean="0"/>
              <a:t>Pus, mass of dead white blood cells and damaged tissue may build up at the site of inflammation to fight bacteria.</a:t>
            </a:r>
          </a:p>
          <a:p>
            <a:pPr marL="514350" indent="-514350">
              <a:buFont typeface="+mj-lt"/>
              <a:buAutoNum type="arabicPeriod"/>
            </a:pPr>
            <a:r>
              <a:rPr lang="en-US" dirty="0" smtClean="0"/>
              <a:t>With pathogens killed and body repairs tissue</a:t>
            </a:r>
            <a:endParaRPr lang="en-US" dirty="0"/>
          </a:p>
          <a:p>
            <a:r>
              <a:rPr lang="en-US" dirty="0"/>
              <a:t>Bacterial Disease – such as strep throat, sinus infections can be treated with antibiotics</a:t>
            </a:r>
          </a:p>
          <a:p>
            <a:r>
              <a:rPr lang="en-US" dirty="0"/>
              <a:t>Viral Diseases – such as the flu, chickenpox, or mononucleosis, do not respond to antibiotics.</a:t>
            </a:r>
          </a:p>
          <a:p>
            <a:endParaRPr lang="en-US" dirty="0"/>
          </a:p>
        </p:txBody>
      </p:sp>
    </p:spTree>
    <p:extLst>
      <p:ext uri="{BB962C8B-B14F-4D97-AF65-F5344CB8AC3E}">
        <p14:creationId xmlns:p14="http://schemas.microsoft.com/office/powerpoint/2010/main" val="3137260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Fighting Disease</a:t>
            </a:r>
            <a:endParaRPr lang="en-US" dirty="0"/>
          </a:p>
        </p:txBody>
      </p:sp>
      <p:sp>
        <p:nvSpPr>
          <p:cNvPr id="3" name="Content Placeholder 2"/>
          <p:cNvSpPr>
            <a:spLocks noGrp="1"/>
          </p:cNvSpPr>
          <p:nvPr>
            <p:ph sz="quarter" idx="1"/>
          </p:nvPr>
        </p:nvSpPr>
        <p:spPr/>
        <p:txBody>
          <a:bodyPr/>
          <a:lstStyle/>
          <a:p>
            <a:r>
              <a:rPr lang="en-US" dirty="0" err="1" smtClean="0"/>
              <a:t>Bacteria,viruses</a:t>
            </a:r>
            <a:r>
              <a:rPr lang="en-US" dirty="0" smtClean="0"/>
              <a:t>, and other agents of disease are everywhere around us:</a:t>
            </a:r>
          </a:p>
          <a:p>
            <a:pPr lvl="1"/>
            <a:r>
              <a:rPr lang="en-US" dirty="0" smtClean="0"/>
              <a:t>Air we breath</a:t>
            </a:r>
          </a:p>
          <a:p>
            <a:pPr lvl="1"/>
            <a:r>
              <a:rPr lang="en-US" dirty="0" smtClean="0"/>
              <a:t>Surfaces we touch</a:t>
            </a:r>
          </a:p>
          <a:p>
            <a:pPr lvl="1"/>
            <a:r>
              <a:rPr lang="en-US" dirty="0" smtClean="0"/>
              <a:t>On our skin</a:t>
            </a:r>
          </a:p>
          <a:p>
            <a:pPr lvl="1">
              <a:buNone/>
            </a:pPr>
            <a:r>
              <a:rPr lang="en-US" dirty="0" smtClean="0"/>
              <a:t>Even if it enters your body, it cannot make you sick unless it survives, multiplies and causes damage to your system.</a:t>
            </a:r>
          </a:p>
          <a:p>
            <a:pPr lvl="1">
              <a:buNone/>
            </a:pPr>
            <a:endParaRPr lang="en-US" dirty="0" smtClean="0"/>
          </a:p>
          <a:p>
            <a:pPr lvl="1">
              <a:buNone/>
            </a:pPr>
            <a:r>
              <a:rPr lang="en-US" dirty="0" smtClean="0"/>
              <a:t>Most of the time, pathogens are quickly destroyed or swept away before they have a chance to multiply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Infection</a:t>
            </a:r>
            <a:r>
              <a:rPr lang="en-US" dirty="0" smtClean="0"/>
              <a:t> &amp; Disease	</a:t>
            </a:r>
            <a:endParaRPr lang="en-US" dirty="0"/>
          </a:p>
        </p:txBody>
      </p:sp>
      <p:sp>
        <p:nvSpPr>
          <p:cNvPr id="3" name="Content Placeholder 2"/>
          <p:cNvSpPr>
            <a:spLocks noGrp="1"/>
          </p:cNvSpPr>
          <p:nvPr>
            <p:ph sz="quarter" idx="1"/>
          </p:nvPr>
        </p:nvSpPr>
        <p:spPr>
          <a:xfrm>
            <a:off x="914400" y="1447800"/>
            <a:ext cx="7924800" cy="4572000"/>
          </a:xfrm>
        </p:spPr>
        <p:txBody>
          <a:bodyPr/>
          <a:lstStyle/>
          <a:p>
            <a:pPr>
              <a:buNone/>
            </a:pPr>
            <a:r>
              <a:rPr lang="en-US" dirty="0" smtClean="0"/>
              <a:t>If pathogens do enter your system and begin to spread and reproduce, then you are infected.  </a:t>
            </a:r>
          </a:p>
          <a:p>
            <a:pPr lvl="1"/>
            <a:r>
              <a:rPr lang="en-US" dirty="0" smtClean="0"/>
              <a:t>Body can still defend against them, destroy or make them harmless (chicken pox, virus stays in your body</a:t>
            </a:r>
          </a:p>
          <a:p>
            <a:pPr lvl="1">
              <a:buNone/>
            </a:pPr>
            <a:r>
              <a:rPr lang="en-US" b="1" u="sng" dirty="0" smtClean="0"/>
              <a:t>Disease </a:t>
            </a:r>
            <a:r>
              <a:rPr lang="en-US" dirty="0" smtClean="0"/>
              <a:t>– harmful change in your body’s normal activities</a:t>
            </a:r>
          </a:p>
          <a:p>
            <a:pPr lvl="1"/>
            <a:r>
              <a:rPr lang="en-US" dirty="0" smtClean="0"/>
              <a:t>Feel sick</a:t>
            </a:r>
          </a:p>
          <a:p>
            <a:pPr lvl="1"/>
            <a:r>
              <a:rPr lang="en-US" dirty="0" smtClean="0"/>
              <a:t>Damage to your cells and tissues</a:t>
            </a:r>
          </a:p>
          <a:p>
            <a:pPr lvl="1">
              <a:buNone/>
            </a:pPr>
            <a:r>
              <a:rPr lang="en-US" b="1" u="sng" dirty="0" smtClean="0"/>
              <a:t>Signs &amp; Symptoms </a:t>
            </a:r>
            <a:r>
              <a:rPr lang="en-US" dirty="0" smtClean="0"/>
              <a:t>– effects of a disease</a:t>
            </a:r>
          </a:p>
          <a:p>
            <a:pPr lvl="1"/>
            <a:r>
              <a:rPr lang="en-US" dirty="0" smtClean="0"/>
              <a:t>Something a person can see (sneezing, coughing, pale/flush skin)</a:t>
            </a:r>
          </a:p>
          <a:p>
            <a:pPr lvl="1"/>
            <a:r>
              <a:rPr lang="en-US" dirty="0" smtClean="0"/>
              <a:t>Feeling of pain or discomfort (sore throat, tiredness, nausea)</a:t>
            </a:r>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1382</Words>
  <Application>Microsoft Office PowerPoint</Application>
  <PresentationFormat>On-screen Show (4:3)</PresentationFormat>
  <Paragraphs>166</Paragraphs>
  <Slides>20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20</vt:i4>
      </vt:variant>
    </vt:vector>
  </HeadingPairs>
  <TitlesOfParts>
    <vt:vector size="28" baseType="lpstr">
      <vt:lpstr>Arial</vt:lpstr>
      <vt:lpstr>Calibri</vt:lpstr>
      <vt:lpstr>Franklin Gothic Book</vt:lpstr>
      <vt:lpstr>Perpetua</vt:lpstr>
      <vt:lpstr>Wingdings 2</vt:lpstr>
      <vt:lpstr>iRespondQuestionMaster</vt:lpstr>
      <vt:lpstr>iRespondGraphMaster</vt:lpstr>
      <vt:lpstr>Equity</vt:lpstr>
      <vt:lpstr>Communicable Diseases</vt:lpstr>
      <vt:lpstr>PowerPoint Presentation</vt:lpstr>
      <vt:lpstr>Lesson 1 Understanding Communicable Diseases What Causes infectious Disease</vt:lpstr>
      <vt:lpstr>How are infections spread</vt:lpstr>
      <vt:lpstr>Video Clips on Colds and Flu </vt:lpstr>
      <vt:lpstr>Lesson 3 Fighting Communicable Diseases Physical and Chemical Diseases Make up your body’s 1st line of defense against pathogens.</vt:lpstr>
      <vt:lpstr>The Immune System network of cells, tissues, organs and chemicals that fights off pathogens.</vt:lpstr>
      <vt:lpstr>Fighting Disease</vt:lpstr>
      <vt:lpstr>Infection &amp; Disease </vt:lpstr>
      <vt:lpstr>Defenses against infection</vt:lpstr>
      <vt:lpstr>PowerPoint Presentation</vt:lpstr>
      <vt:lpstr>PowerPoint Presentation</vt:lpstr>
      <vt:lpstr>Immunity</vt:lpstr>
      <vt:lpstr>Common Viral Diseases</vt:lpstr>
      <vt:lpstr>Common Bacterial Diseases</vt:lpstr>
      <vt:lpstr>PowerPoint Presentation</vt:lpstr>
      <vt:lpstr>THREATS TO HUMAN HEALTH PRESENTED BY VIRUSES </vt:lpstr>
      <vt:lpstr>How they infect</vt:lpstr>
      <vt:lpstr>Ebola</vt:lpstr>
      <vt:lpstr>Quarantine</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Infectious Diseases</dc:title>
  <dc:creator>install</dc:creator>
  <cp:lastModifiedBy>Deanna Stewart</cp:lastModifiedBy>
  <cp:revision>38</cp:revision>
  <dcterms:created xsi:type="dcterms:W3CDTF">2010-12-08T22:18:01Z</dcterms:created>
  <dcterms:modified xsi:type="dcterms:W3CDTF">2017-12-06T18:17:00Z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KeepGraph">
    <vt:bool>false</vt:bool>
  </property>
  <property fmtid="{D5CDD505-2E9C-101B-9397-08002B2CF9AE}" pid="5" name="AutoReflect">
    <vt:bool>false</vt:bool>
  </property>
</Properties>
</file>